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5"/>
  </p:notesMasterIdLst>
  <p:sldIdLst>
    <p:sldId id="257" r:id="rId2"/>
    <p:sldId id="261" r:id="rId3"/>
    <p:sldId id="1752" r:id="rId4"/>
    <p:sldId id="1757" r:id="rId5"/>
    <p:sldId id="1754" r:id="rId6"/>
    <p:sldId id="1793" r:id="rId7"/>
    <p:sldId id="1749" r:id="rId8"/>
    <p:sldId id="1761" r:id="rId9"/>
    <p:sldId id="1760" r:id="rId10"/>
    <p:sldId id="1762" r:id="rId11"/>
    <p:sldId id="1763" r:id="rId12"/>
    <p:sldId id="1780" r:id="rId13"/>
    <p:sldId id="1764" r:id="rId14"/>
    <p:sldId id="1765" r:id="rId15"/>
    <p:sldId id="1767" r:id="rId16"/>
    <p:sldId id="1768" r:id="rId17"/>
    <p:sldId id="1766" r:id="rId18"/>
    <p:sldId id="1781" r:id="rId19"/>
    <p:sldId id="1769" r:id="rId20"/>
    <p:sldId id="1770" r:id="rId21"/>
    <p:sldId id="1798" r:id="rId22"/>
    <p:sldId id="1771" r:id="rId23"/>
    <p:sldId id="1795" r:id="rId24"/>
    <p:sldId id="1782" r:id="rId25"/>
    <p:sldId id="1772" r:id="rId26"/>
    <p:sldId id="1788" r:id="rId27"/>
    <p:sldId id="1776" r:id="rId28"/>
    <p:sldId id="1774" r:id="rId29"/>
    <p:sldId id="1784" r:id="rId30"/>
    <p:sldId id="1775" r:id="rId31"/>
    <p:sldId id="1785" r:id="rId32"/>
    <p:sldId id="1783" r:id="rId33"/>
    <p:sldId id="1786" r:id="rId34"/>
    <p:sldId id="1787" r:id="rId35"/>
    <p:sldId id="1794" r:id="rId36"/>
    <p:sldId id="1778" r:id="rId37"/>
    <p:sldId id="1789" r:id="rId38"/>
    <p:sldId id="1779" r:id="rId39"/>
    <p:sldId id="1790" r:id="rId40"/>
    <p:sldId id="1791" r:id="rId41"/>
    <p:sldId id="1792" r:id="rId42"/>
    <p:sldId id="1676" r:id="rId43"/>
    <p:sldId id="28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55" autoAdjust="0"/>
    <p:restoredTop sz="95796" autoAdjust="0"/>
  </p:normalViewPr>
  <p:slideViewPr>
    <p:cSldViewPr snapToGrid="0">
      <p:cViewPr varScale="1">
        <p:scale>
          <a:sx n="112" d="100"/>
          <a:sy n="112" d="100"/>
        </p:scale>
        <p:origin x="8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C4CF2D-6872-4730-8D02-61A93A3F5357}" type="datetimeFigureOut">
              <a:rPr lang="en-GB" smtClean="0"/>
              <a:t>26/01/2024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41465A-9B3D-44C4-BECD-74054302E1AD}" type="slidenum">
              <a:rPr lang="en-GB" smtClean="0"/>
              <a:t>‹#›</a:t>
            </a:fld>
            <a:endParaRPr lang="en-GB"/>
          </a:p>
        </p:txBody>
      </p:sp>
    </p:spTree>
    <p:extLst>
      <p:ext uri="{BB962C8B-B14F-4D97-AF65-F5344CB8AC3E}">
        <p14:creationId xmlns:p14="http://schemas.microsoft.com/office/powerpoint/2010/main" val="474468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eriod"/>
            </a:pPr>
            <a:endParaRPr lang="en-GB"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1</a:t>
            </a:fld>
            <a:endParaRPr lang="en-GB"/>
          </a:p>
        </p:txBody>
      </p:sp>
    </p:spTree>
    <p:extLst>
      <p:ext uri="{BB962C8B-B14F-4D97-AF65-F5344CB8AC3E}">
        <p14:creationId xmlns:p14="http://schemas.microsoft.com/office/powerpoint/2010/main" val="3642944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Dispersion</a:t>
            </a:r>
          </a:p>
          <a:p>
            <a:pPr lvl="0"/>
            <a:r>
              <a:rPr lang="en-GB" sz="1200" kern="1200" dirty="0">
                <a:solidFill>
                  <a:schemeClr val="tx1"/>
                </a:solidFill>
                <a:effectLst/>
                <a:latin typeface="+mn-lt"/>
                <a:ea typeface="+mn-ea"/>
                <a:cs typeface="+mn-cs"/>
              </a:rPr>
              <a:t>Scale, spread of distribution. Tells us how dispersed or spread out the distribution is.</a:t>
            </a:r>
          </a:p>
          <a:p>
            <a:pPr lvl="0"/>
            <a:r>
              <a:rPr lang="en-GB" sz="1200" kern="1200" dirty="0">
                <a:solidFill>
                  <a:schemeClr val="tx1"/>
                </a:solidFill>
                <a:effectLst/>
                <a:latin typeface="+mn-lt"/>
                <a:ea typeface="+mn-ea"/>
                <a:cs typeface="+mn-cs"/>
              </a:rPr>
              <a:t>Tells us how much variation there is in the distribution’s values or how far apart the values are from one another on average.</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20</a:t>
            </a:fld>
            <a:endParaRPr lang="en-GB"/>
          </a:p>
        </p:txBody>
      </p:sp>
    </p:spTree>
    <p:extLst>
      <p:ext uri="{BB962C8B-B14F-4D97-AF65-F5344CB8AC3E}">
        <p14:creationId xmlns:p14="http://schemas.microsoft.com/office/powerpoint/2010/main" val="2913660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Dispersion</a:t>
            </a:r>
          </a:p>
          <a:p>
            <a:pPr lvl="0"/>
            <a:r>
              <a:rPr lang="en-GB" sz="1200" kern="1200" dirty="0">
                <a:solidFill>
                  <a:schemeClr val="tx1"/>
                </a:solidFill>
                <a:effectLst/>
                <a:latin typeface="+mn-lt"/>
                <a:ea typeface="+mn-ea"/>
                <a:cs typeface="+mn-cs"/>
              </a:rPr>
              <a:t>Scale, spread of distribution. Tells us how dispersed or spread out the distribution is.</a:t>
            </a:r>
          </a:p>
          <a:p>
            <a:pPr lvl="0"/>
            <a:r>
              <a:rPr lang="en-GB" sz="1200" kern="1200" dirty="0">
                <a:solidFill>
                  <a:schemeClr val="tx1"/>
                </a:solidFill>
                <a:effectLst/>
                <a:latin typeface="+mn-lt"/>
                <a:ea typeface="+mn-ea"/>
                <a:cs typeface="+mn-cs"/>
              </a:rPr>
              <a:t>Tells us how much variation there is in the distribution’s values or how far apart the values are from one another on average.</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21</a:t>
            </a:fld>
            <a:endParaRPr lang="en-GB"/>
          </a:p>
        </p:txBody>
      </p:sp>
    </p:spTree>
    <p:extLst>
      <p:ext uri="{BB962C8B-B14F-4D97-AF65-F5344CB8AC3E}">
        <p14:creationId xmlns:p14="http://schemas.microsoft.com/office/powerpoint/2010/main" val="950827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Left, negative skew means that the left tail is longer than the one on the right. Right, positive skew means that the right tail is longer than the one on the left.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hist</a:t>
            </a:r>
            <a:r>
              <a:rPr lang="en-GB" dirty="0"/>
              <a:t>(</a:t>
            </a:r>
            <a:r>
              <a:rPr lang="en-GB" dirty="0" err="1"/>
              <a:t>rbeta</a:t>
            </a:r>
            <a:r>
              <a:rPr lang="en-GB" dirty="0"/>
              <a:t>(10000,5,2), col = "</a:t>
            </a:r>
            <a:r>
              <a:rPr lang="en-GB" dirty="0" err="1"/>
              <a:t>peachpuff</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hist</a:t>
            </a:r>
            <a:r>
              <a:rPr lang="en-GB" dirty="0"/>
              <a:t>(</a:t>
            </a:r>
            <a:r>
              <a:rPr lang="en-GB" dirty="0" err="1"/>
              <a:t>rbeta</a:t>
            </a:r>
            <a:r>
              <a:rPr lang="en-GB" dirty="0"/>
              <a:t>(10000,2,5), col = "skyblue2")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hist</a:t>
            </a:r>
            <a:r>
              <a:rPr lang="en-GB" dirty="0"/>
              <a:t>(</a:t>
            </a:r>
            <a:r>
              <a:rPr lang="en-GB" dirty="0" err="1"/>
              <a:t>rbeta</a:t>
            </a:r>
            <a:r>
              <a:rPr lang="en-GB" dirty="0"/>
              <a:t>(10000,5,5), col = "violetred4")</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22</a:t>
            </a:fld>
            <a:endParaRPr lang="en-GB"/>
          </a:p>
        </p:txBody>
      </p:sp>
    </p:spTree>
    <p:extLst>
      <p:ext uri="{BB962C8B-B14F-4D97-AF65-F5344CB8AC3E}">
        <p14:creationId xmlns:p14="http://schemas.microsoft.com/office/powerpoint/2010/main" val="4168359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platykurtic</a:t>
            </a:r>
            <a:endParaRPr lang="en-US" b="0" i="0" dirty="0"/>
          </a:p>
        </p:txBody>
      </p:sp>
      <p:sp>
        <p:nvSpPr>
          <p:cNvPr id="4" name="Slide Number Placeholder 3"/>
          <p:cNvSpPr>
            <a:spLocks noGrp="1"/>
          </p:cNvSpPr>
          <p:nvPr>
            <p:ph type="sldNum" sz="quarter" idx="5"/>
          </p:nvPr>
        </p:nvSpPr>
        <p:spPr/>
        <p:txBody>
          <a:bodyPr/>
          <a:lstStyle/>
          <a:p>
            <a:fld id="{5F22F0C5-9915-4C9D-B9C1-C3246B8D4C90}" type="slidenum">
              <a:rPr lang="en-GB" smtClean="0"/>
              <a:t>23</a:t>
            </a:fld>
            <a:endParaRPr lang="en-GB"/>
          </a:p>
        </p:txBody>
      </p:sp>
    </p:spTree>
    <p:extLst>
      <p:ext uri="{BB962C8B-B14F-4D97-AF65-F5344CB8AC3E}">
        <p14:creationId xmlns:p14="http://schemas.microsoft.com/office/powerpoint/2010/main" val="3881003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24</a:t>
            </a:fld>
            <a:endParaRPr lang="en-GB"/>
          </a:p>
        </p:txBody>
      </p:sp>
    </p:spTree>
    <p:extLst>
      <p:ext uri="{BB962C8B-B14F-4D97-AF65-F5344CB8AC3E}">
        <p14:creationId xmlns:p14="http://schemas.microsoft.com/office/powerpoint/2010/main" val="2191743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26</a:t>
            </a:fld>
            <a:endParaRPr lang="en-GB"/>
          </a:p>
        </p:txBody>
      </p:sp>
    </p:spTree>
    <p:extLst>
      <p:ext uri="{BB962C8B-B14F-4D97-AF65-F5344CB8AC3E}">
        <p14:creationId xmlns:p14="http://schemas.microsoft.com/office/powerpoint/2010/main" val="3481709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pPr lvl="0"/>
            <a:r>
              <a:rPr lang="en-GB" dirty="0"/>
              <a:t>Population mean </a:t>
            </a:r>
            <a:r>
              <a:rPr lang="en-GB" dirty="0" err="1"/>
              <a:t>μ</a:t>
            </a:r>
            <a:r>
              <a:rPr lang="en-GB" dirty="0"/>
              <a:t>: Consists of every possible observation and not just a subset of them</a:t>
            </a:r>
          </a:p>
          <a:p>
            <a:pPr lvl="0"/>
            <a:r>
              <a:rPr lang="en-GB" dirty="0"/>
              <a:t>Sample mean x-bar: statistical sample (a subset of the population)</a:t>
            </a:r>
          </a:p>
          <a:p>
            <a:r>
              <a:rPr lang="en-GB" dirty="0"/>
              <a:t> </a:t>
            </a:r>
          </a:p>
          <a:p>
            <a:r>
              <a:rPr lang="en-GB" dirty="0"/>
              <a:t>The most widely used measure of central tendency</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28</a:t>
            </a:fld>
            <a:endParaRPr lang="en-GB"/>
          </a:p>
        </p:txBody>
      </p:sp>
    </p:spTree>
    <p:extLst>
      <p:ext uri="{BB962C8B-B14F-4D97-AF65-F5344CB8AC3E}">
        <p14:creationId xmlns:p14="http://schemas.microsoft.com/office/powerpoint/2010/main" val="631113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scores[-4] %&gt;% mean()</a:t>
            </a:r>
          </a:p>
          <a:p>
            <a:r>
              <a:rPr lang="en-US" dirty="0"/>
              <a:t>[1] 498.35</a:t>
            </a:r>
          </a:p>
          <a:p>
            <a:r>
              <a:rPr lang="en-US" dirty="0"/>
              <a:t>&gt; mean(scores) # With the extreme value (the fourth in the sequence)</a:t>
            </a:r>
          </a:p>
          <a:p>
            <a:r>
              <a:rPr lang="en-US" dirty="0"/>
              <a:t>[1] 612.2381</a:t>
            </a:r>
          </a:p>
        </p:txBody>
      </p:sp>
      <p:sp>
        <p:nvSpPr>
          <p:cNvPr id="4" name="Slide Number Placeholder 3"/>
          <p:cNvSpPr>
            <a:spLocks noGrp="1"/>
          </p:cNvSpPr>
          <p:nvPr>
            <p:ph type="sldNum" sz="quarter" idx="5"/>
          </p:nvPr>
        </p:nvSpPr>
        <p:spPr/>
        <p:txBody>
          <a:bodyPr/>
          <a:lstStyle/>
          <a:p>
            <a:fld id="{5F22F0C5-9915-4C9D-B9C1-C3246B8D4C90}" type="slidenum">
              <a:rPr lang="en-GB" smtClean="0"/>
              <a:t>33</a:t>
            </a:fld>
            <a:endParaRPr lang="en-GB"/>
          </a:p>
        </p:txBody>
      </p:sp>
    </p:spTree>
    <p:extLst>
      <p:ext uri="{BB962C8B-B14F-4D97-AF65-F5344CB8AC3E}">
        <p14:creationId xmlns:p14="http://schemas.microsoft.com/office/powerpoint/2010/main" val="3429030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scores[-4] %&gt;% mean()</a:t>
            </a:r>
          </a:p>
          <a:p>
            <a:r>
              <a:rPr lang="en-US" dirty="0"/>
              <a:t>[1] 498.35</a:t>
            </a:r>
          </a:p>
          <a:p>
            <a:r>
              <a:rPr lang="en-US" dirty="0"/>
              <a:t>&gt; mean(scores) # With the extreme value (the fourth in the sequence)</a:t>
            </a:r>
          </a:p>
          <a:p>
            <a:r>
              <a:rPr lang="en-US" dirty="0"/>
              <a:t>[1] 612.2381</a:t>
            </a:r>
          </a:p>
        </p:txBody>
      </p:sp>
      <p:sp>
        <p:nvSpPr>
          <p:cNvPr id="4" name="Slide Number Placeholder 3"/>
          <p:cNvSpPr>
            <a:spLocks noGrp="1"/>
          </p:cNvSpPr>
          <p:nvPr>
            <p:ph type="sldNum" sz="quarter" idx="5"/>
          </p:nvPr>
        </p:nvSpPr>
        <p:spPr/>
        <p:txBody>
          <a:bodyPr/>
          <a:lstStyle/>
          <a:p>
            <a:fld id="{5F22F0C5-9915-4C9D-B9C1-C3246B8D4C90}" type="slidenum">
              <a:rPr lang="en-GB" smtClean="0"/>
              <a:t>34</a:t>
            </a:fld>
            <a:endParaRPr lang="en-GB"/>
          </a:p>
        </p:txBody>
      </p:sp>
    </p:spTree>
    <p:extLst>
      <p:ext uri="{BB962C8B-B14F-4D97-AF65-F5344CB8AC3E}">
        <p14:creationId xmlns:p14="http://schemas.microsoft.com/office/powerpoint/2010/main" val="3951016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Google Sans"/>
              </a:rPr>
              <a:t>The mean is used for normal number distributions, which have a low amount of outliers. The median is generally used </a:t>
            </a:r>
            <a:r>
              <a:rPr lang="en-GB" b="0" i="0" dirty="0">
                <a:solidFill>
                  <a:srgbClr val="040C28"/>
                </a:solidFill>
                <a:effectLst/>
                <a:latin typeface="Google Sans"/>
              </a:rPr>
              <a:t>to return the central tendency for skewed number distributions</a:t>
            </a:r>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35</a:t>
            </a:fld>
            <a:endParaRPr lang="en-GB"/>
          </a:p>
        </p:txBody>
      </p:sp>
    </p:spTree>
    <p:extLst>
      <p:ext uri="{BB962C8B-B14F-4D97-AF65-F5344CB8AC3E}">
        <p14:creationId xmlns:p14="http://schemas.microsoft.com/office/powerpoint/2010/main" val="4061099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7</a:t>
            </a:fld>
            <a:endParaRPr lang="en-GB"/>
          </a:p>
        </p:txBody>
      </p:sp>
    </p:spTree>
    <p:extLst>
      <p:ext uri="{BB962C8B-B14F-4D97-AF65-F5344CB8AC3E}">
        <p14:creationId xmlns:p14="http://schemas.microsoft.com/office/powerpoint/2010/main" val="1724782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37</a:t>
            </a:fld>
            <a:endParaRPr lang="en-GB"/>
          </a:p>
        </p:txBody>
      </p:sp>
    </p:spTree>
    <p:extLst>
      <p:ext uri="{BB962C8B-B14F-4D97-AF65-F5344CB8AC3E}">
        <p14:creationId xmlns:p14="http://schemas.microsoft.com/office/powerpoint/2010/main" val="2798912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Q1 = 25% of data points fall below this value</a:t>
            </a:r>
          </a:p>
          <a:p>
            <a:r>
              <a:rPr lang="en-GB" dirty="0"/>
              <a:t>Q2 = 50% of data points are above this point, 50% are below (median)</a:t>
            </a:r>
          </a:p>
          <a:p>
            <a:r>
              <a:rPr lang="en-GB" dirty="0"/>
              <a:t>Q3 = 75% of all data points fall below this value, 75</a:t>
            </a:r>
            <a:r>
              <a:rPr lang="en-GB" baseline="30000" dirty="0"/>
              <a:t>th</a:t>
            </a:r>
            <a:r>
              <a:rPr lang="en-GB" dirty="0"/>
              <a:t> percentile</a:t>
            </a:r>
          </a:p>
          <a:p>
            <a:r>
              <a:rPr lang="en-GB" dirty="0"/>
              <a:t>Q4 = 100% of all data fall below this poi</a:t>
            </a:r>
          </a:p>
        </p:txBody>
      </p:sp>
      <p:sp>
        <p:nvSpPr>
          <p:cNvPr id="4" name="Slide Number Placeholder 3"/>
          <p:cNvSpPr>
            <a:spLocks noGrp="1"/>
          </p:cNvSpPr>
          <p:nvPr>
            <p:ph type="sldNum" sz="quarter" idx="5"/>
          </p:nvPr>
        </p:nvSpPr>
        <p:spPr/>
        <p:txBody>
          <a:bodyPr/>
          <a:lstStyle/>
          <a:p>
            <a:fld id="{5F22F0C5-9915-4C9D-B9C1-C3246B8D4C90}" type="slidenum">
              <a:rPr lang="en-GB" smtClean="0"/>
              <a:t>41</a:t>
            </a:fld>
            <a:endParaRPr lang="en-GB"/>
          </a:p>
        </p:txBody>
      </p:sp>
    </p:spTree>
    <p:extLst>
      <p:ext uri="{BB962C8B-B14F-4D97-AF65-F5344CB8AC3E}">
        <p14:creationId xmlns:p14="http://schemas.microsoft.com/office/powerpoint/2010/main" val="3682360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42</a:t>
            </a:fld>
            <a:endParaRPr lang="en-GB"/>
          </a:p>
        </p:txBody>
      </p:sp>
    </p:spTree>
    <p:extLst>
      <p:ext uri="{BB962C8B-B14F-4D97-AF65-F5344CB8AC3E}">
        <p14:creationId xmlns:p14="http://schemas.microsoft.com/office/powerpoint/2010/main" val="1397351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8</a:t>
            </a:fld>
            <a:endParaRPr lang="en-GB"/>
          </a:p>
        </p:txBody>
      </p:sp>
    </p:spTree>
    <p:extLst>
      <p:ext uri="{BB962C8B-B14F-4D97-AF65-F5344CB8AC3E}">
        <p14:creationId xmlns:p14="http://schemas.microsoft.com/office/powerpoint/2010/main" val="2952691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9</a:t>
            </a:fld>
            <a:endParaRPr lang="en-GB"/>
          </a:p>
        </p:txBody>
      </p:sp>
    </p:spTree>
    <p:extLst>
      <p:ext uri="{BB962C8B-B14F-4D97-AF65-F5344CB8AC3E}">
        <p14:creationId xmlns:p14="http://schemas.microsoft.com/office/powerpoint/2010/main" val="3561654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10</a:t>
            </a:fld>
            <a:endParaRPr lang="en-GB"/>
          </a:p>
        </p:txBody>
      </p:sp>
    </p:spTree>
    <p:extLst>
      <p:ext uri="{BB962C8B-B14F-4D97-AF65-F5344CB8AC3E}">
        <p14:creationId xmlns:p14="http://schemas.microsoft.com/office/powerpoint/2010/main" val="1816196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11</a:t>
            </a:fld>
            <a:endParaRPr lang="en-GB"/>
          </a:p>
        </p:txBody>
      </p:sp>
    </p:spTree>
    <p:extLst>
      <p:ext uri="{BB962C8B-B14F-4D97-AF65-F5344CB8AC3E}">
        <p14:creationId xmlns:p14="http://schemas.microsoft.com/office/powerpoint/2010/main" val="4200946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12</a:t>
            </a:fld>
            <a:endParaRPr lang="en-GB"/>
          </a:p>
        </p:txBody>
      </p:sp>
    </p:spTree>
    <p:extLst>
      <p:ext uri="{BB962C8B-B14F-4D97-AF65-F5344CB8AC3E}">
        <p14:creationId xmlns:p14="http://schemas.microsoft.com/office/powerpoint/2010/main" val="3532844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Subtype of continuous variables: Proportions, percentages, probabilities.</a:t>
            </a:r>
            <a:endParaRPr lang="en-GB" sz="1100" dirty="0"/>
          </a:p>
        </p:txBody>
      </p:sp>
      <p:sp>
        <p:nvSpPr>
          <p:cNvPr id="4" name="Slide Number Placeholder 3"/>
          <p:cNvSpPr>
            <a:spLocks noGrp="1"/>
          </p:cNvSpPr>
          <p:nvPr>
            <p:ph type="sldNum" sz="quarter" idx="5"/>
          </p:nvPr>
        </p:nvSpPr>
        <p:spPr/>
        <p:txBody>
          <a:bodyPr/>
          <a:lstStyle/>
          <a:p>
            <a:fld id="{5F22F0C5-9915-4C9D-B9C1-C3246B8D4C90}" type="slidenum">
              <a:rPr lang="en-GB" smtClean="0"/>
              <a:t>14</a:t>
            </a:fld>
            <a:endParaRPr lang="en-GB"/>
          </a:p>
        </p:txBody>
      </p:sp>
    </p:spTree>
    <p:extLst>
      <p:ext uri="{BB962C8B-B14F-4D97-AF65-F5344CB8AC3E}">
        <p14:creationId xmlns:p14="http://schemas.microsoft.com/office/powerpoint/2010/main" val="3522732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18</a:t>
            </a:fld>
            <a:endParaRPr lang="en-GB"/>
          </a:p>
        </p:txBody>
      </p:sp>
    </p:spTree>
    <p:extLst>
      <p:ext uri="{BB962C8B-B14F-4D97-AF65-F5344CB8AC3E}">
        <p14:creationId xmlns:p14="http://schemas.microsoft.com/office/powerpoint/2010/main" val="1810072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3: text using bullet points">
    <p:spTree>
      <p:nvGrpSpPr>
        <p:cNvPr id="1" name=""/>
        <p:cNvGrpSpPr/>
        <p:nvPr/>
      </p:nvGrpSpPr>
      <p:grpSpPr>
        <a:xfrm>
          <a:off x="0" y="0"/>
          <a:ext cx="0" cy="0"/>
          <a:chOff x="0" y="0"/>
          <a:chExt cx="0" cy="0"/>
        </a:xfrm>
      </p:grpSpPr>
      <p:sp>
        <p:nvSpPr>
          <p:cNvPr id="4" name="Title 1"/>
          <p:cNvSpPr>
            <a:spLocks noGrp="1"/>
          </p:cNvSpPr>
          <p:nvPr>
            <p:ph type="ctrTitle"/>
          </p:nvPr>
        </p:nvSpPr>
        <p:spPr>
          <a:xfrm>
            <a:off x="527381" y="548680"/>
            <a:ext cx="9025003" cy="1152128"/>
          </a:xfrm>
          <a:prstGeom prst="rect">
            <a:avLst/>
          </a:prstGeom>
        </p:spPr>
        <p:txBody>
          <a:bodyPr/>
          <a:lstStyle>
            <a:lvl1pPr algn="l">
              <a:lnSpc>
                <a:spcPts val="3500"/>
              </a:lnSpc>
              <a:defRPr sz="3600">
                <a:solidFill>
                  <a:srgbClr val="B5121B"/>
                </a:solidFill>
              </a:defRPr>
            </a:lvl1pPr>
          </a:lstStyle>
          <a:p>
            <a:r>
              <a:rPr lang="en-GB"/>
              <a:t>Click to edit Master title style</a:t>
            </a:r>
            <a:endParaRPr lang="en-GB" dirty="0"/>
          </a:p>
        </p:txBody>
      </p:sp>
      <p:sp>
        <p:nvSpPr>
          <p:cNvPr id="5" name="Text Placeholder 7"/>
          <p:cNvSpPr>
            <a:spLocks noGrp="1"/>
          </p:cNvSpPr>
          <p:nvPr>
            <p:ph type="body" sz="quarter" idx="14"/>
          </p:nvPr>
        </p:nvSpPr>
        <p:spPr>
          <a:xfrm>
            <a:off x="527051" y="1844676"/>
            <a:ext cx="11233579" cy="4752975"/>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Question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75D8C4-2991-4037-8748-66E7016A65DF}"/>
              </a:ext>
            </a:extLst>
          </p:cNvPr>
          <p:cNvSpPr>
            <a:spLocks noGrp="1"/>
          </p:cNvSpPr>
          <p:nvPr>
            <p:ph type="ctrTitle" hasCustomPrompt="1"/>
          </p:nvPr>
        </p:nvSpPr>
        <p:spPr>
          <a:xfrm>
            <a:off x="900940" y="2205022"/>
            <a:ext cx="9913240" cy="1399152"/>
          </a:xfrm>
        </p:spPr>
        <p:txBody>
          <a:bodyPr anchor="b">
            <a:normAutofit/>
          </a:bodyPr>
          <a:lstStyle>
            <a:lvl1pPr algn="l">
              <a:lnSpc>
                <a:spcPts val="3300"/>
              </a:lnSpc>
              <a:spcBef>
                <a:spcPts val="832"/>
              </a:spcBef>
              <a:defRPr sz="4500">
                <a:solidFill>
                  <a:srgbClr val="B5121B"/>
                </a:solidFill>
                <a:latin typeface="Calibri" panose="020F0502020204030204" pitchFamily="34" charset="0"/>
                <a:cs typeface="Calibri" panose="020F0502020204030204" pitchFamily="34" charset="0"/>
              </a:defRPr>
            </a:lvl1pPr>
          </a:lstStyle>
          <a:p>
            <a:r>
              <a:rPr lang="en-US" dirty="0"/>
              <a:t>Add question text here</a:t>
            </a:r>
            <a:endParaRPr lang="en-GB" dirty="0"/>
          </a:p>
        </p:txBody>
      </p:sp>
      <p:sp>
        <p:nvSpPr>
          <p:cNvPr id="10" name="Slide Number Placeholder 5">
            <a:extLst>
              <a:ext uri="{FF2B5EF4-FFF2-40B4-BE49-F238E27FC236}">
                <a16:creationId xmlns:a16="http://schemas.microsoft.com/office/drawing/2014/main" id="{FADBCC1D-FAB7-4466-BDC3-BEF3450609DC}"/>
              </a:ext>
            </a:extLst>
          </p:cNvPr>
          <p:cNvSpPr>
            <a:spLocks noGrp="1"/>
          </p:cNvSpPr>
          <p:nvPr>
            <p:ph type="sldNum" sz="quarter" idx="4"/>
          </p:nvPr>
        </p:nvSpPr>
        <p:spPr>
          <a:xfrm>
            <a:off x="7932409" y="6106887"/>
            <a:ext cx="36576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1" name="object 3">
            <a:extLst>
              <a:ext uri="{FF2B5EF4-FFF2-40B4-BE49-F238E27FC236}">
                <a16:creationId xmlns:a16="http://schemas.microsoft.com/office/drawing/2014/main" id="{BF8A9E9D-EA51-4193-885C-A9F0845D5854}"/>
              </a:ext>
              <a:ext uri="{C183D7F6-B498-43B3-948B-1728B52AA6E4}">
                <adec:decorative xmlns:adec="http://schemas.microsoft.com/office/drawing/2017/decorative" val="1"/>
              </a:ext>
            </a:extLst>
          </p:cNvPr>
          <p:cNvSpPr/>
          <p:nvPr userDrawn="1"/>
        </p:nvSpPr>
        <p:spPr>
          <a:xfrm>
            <a:off x="994789" y="3845584"/>
            <a:ext cx="2112433"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sz="1800" dirty="0"/>
          </a:p>
        </p:txBody>
      </p:sp>
    </p:spTree>
    <p:extLst>
      <p:ext uri="{BB962C8B-B14F-4D97-AF65-F5344CB8AC3E}">
        <p14:creationId xmlns:p14="http://schemas.microsoft.com/office/powerpoint/2010/main" val="2130010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1769" y="668216"/>
            <a:ext cx="712064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838200" y="2092572"/>
            <a:ext cx="10515600" cy="4014315"/>
          </a:xfrm>
        </p:spPr>
        <p:txBody>
          <a:bodyPr/>
          <a:lstStyle>
            <a:lvl1pPr>
              <a:spcBef>
                <a:spcPts val="960"/>
              </a:spcBef>
              <a:buClr>
                <a:srgbClr val="AEB4B9"/>
              </a:buClr>
              <a:defRPr sz="2600"/>
            </a:lvl1pPr>
            <a:lvl2pPr>
              <a:spcBef>
                <a:spcPts val="960"/>
              </a:spcBef>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368BAA43-A8BD-4E49-AC41-15EB71CFB7B7}"/>
              </a:ext>
            </a:extLst>
          </p:cNvPr>
          <p:cNvSpPr>
            <a:spLocks noGrp="1"/>
          </p:cNvSpPr>
          <p:nvPr>
            <p:ph type="sldNum" sz="quarter" idx="4"/>
          </p:nvPr>
        </p:nvSpPr>
        <p:spPr>
          <a:xfrm>
            <a:off x="7932409" y="6115679"/>
            <a:ext cx="36576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2" name="object 3">
            <a:extLst>
              <a:ext uri="{FF2B5EF4-FFF2-40B4-BE49-F238E27FC236}">
                <a16:creationId xmlns:a16="http://schemas.microsoft.com/office/drawing/2014/main" id="{DAB56063-C065-4615-AFC7-4C57FC339275}"/>
              </a:ext>
              <a:ext uri="{C183D7F6-B498-43B3-948B-1728B52AA6E4}">
                <adec:decorative xmlns:adec="http://schemas.microsoft.com/office/drawing/2017/decorative" val="1"/>
              </a:ext>
            </a:extLst>
          </p:cNvPr>
          <p:cNvSpPr/>
          <p:nvPr userDrawn="1"/>
        </p:nvSpPr>
        <p:spPr>
          <a:xfrm>
            <a:off x="842389" y="1858523"/>
            <a:ext cx="2112433"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sz="1800" dirty="0"/>
          </a:p>
        </p:txBody>
      </p:sp>
    </p:spTree>
    <p:extLst>
      <p:ext uri="{BB962C8B-B14F-4D97-AF65-F5344CB8AC3E}">
        <p14:creationId xmlns:p14="http://schemas.microsoft.com/office/powerpoint/2010/main" val="11327478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8"/>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364" y="5523"/>
            <a:ext cx="12177273" cy="6858861"/>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https://www.learnbyexample.org/wp-content/uploads/r/typical-box-whisker-plot.png" TargetMode="Externa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www.scribbr.com/statistics/kurtosis/" TargetMode="External"/><Relationship Id="rId4" Type="http://schemas.openxmlformats.org/officeDocument/2006/relationships/image" Target="../media/image14.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i.pinimg.com/originals/b3/e0/94/b3e09489dcad03b0cd7c3547720c2573.p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DE711E6-39CC-4052-B156-9C9E0476F7BE}"/>
              </a:ext>
            </a:extLst>
          </p:cNvPr>
          <p:cNvSpPr txBox="1">
            <a:spLocks/>
          </p:cNvSpPr>
          <p:nvPr/>
        </p:nvSpPr>
        <p:spPr>
          <a:xfrm>
            <a:off x="1981199" y="2204864"/>
            <a:ext cx="8229600" cy="1224136"/>
          </a:xfrm>
          <a:prstGeom prst="rect">
            <a:avLst/>
          </a:prstGeom>
        </p:spPr>
        <p:txBody>
          <a:bodyPr anchor="ctr">
            <a:noAutofit/>
          </a:bodyPr>
          <a:lstStyle>
            <a:lvl1pPr algn="l" defTabSz="914400" rtl="0" eaLnBrk="1" latinLnBrk="0" hangingPunct="1">
              <a:lnSpc>
                <a:spcPts val="3500"/>
              </a:lnSpc>
              <a:spcBef>
                <a:spcPct val="0"/>
              </a:spcBef>
              <a:buNone/>
              <a:defRPr sz="3600" kern="1200">
                <a:solidFill>
                  <a:srgbClr val="B5121B"/>
                </a:solidFill>
                <a:latin typeface="+mj-lt"/>
                <a:ea typeface="+mj-ea"/>
                <a:cs typeface="+mj-cs"/>
              </a:defRPr>
            </a:lvl1pPr>
          </a:lstStyle>
          <a:p>
            <a:pPr algn="ctr">
              <a:lnSpc>
                <a:spcPct val="100000"/>
              </a:lnSpc>
            </a:pPr>
            <a:r>
              <a:rPr lang="en-GB" sz="4800" b="1" dirty="0">
                <a:solidFill>
                  <a:srgbClr val="C00000"/>
                </a:solidFill>
              </a:rPr>
              <a:t>Quantitative Research Methods</a:t>
            </a:r>
            <a:endParaRPr lang="en-GB" sz="4800" b="1" i="1" dirty="0">
              <a:solidFill>
                <a:srgbClr val="C00000"/>
              </a:solidFill>
            </a:endParaRPr>
          </a:p>
        </p:txBody>
      </p:sp>
      <p:sp>
        <p:nvSpPr>
          <p:cNvPr id="2" name="TextBox 1">
            <a:extLst>
              <a:ext uri="{FF2B5EF4-FFF2-40B4-BE49-F238E27FC236}">
                <a16:creationId xmlns:a16="http://schemas.microsoft.com/office/drawing/2014/main" id="{1E75332B-40DA-FE46-ABA2-153B54E7FF36}"/>
              </a:ext>
            </a:extLst>
          </p:cNvPr>
          <p:cNvSpPr txBox="1"/>
          <p:nvPr/>
        </p:nvSpPr>
        <p:spPr>
          <a:xfrm>
            <a:off x="4478086" y="3895682"/>
            <a:ext cx="3235822" cy="861774"/>
          </a:xfrm>
          <a:prstGeom prst="rect">
            <a:avLst/>
          </a:prstGeom>
          <a:noFill/>
        </p:spPr>
        <p:txBody>
          <a:bodyPr wrap="none" rtlCol="0">
            <a:spAutoFit/>
          </a:bodyPr>
          <a:lstStyle/>
          <a:p>
            <a:pPr algn="ctr"/>
            <a:r>
              <a:rPr lang="en-GB" sz="3200" b="1" dirty="0">
                <a:solidFill>
                  <a:srgbClr val="C00000"/>
                </a:solidFill>
              </a:rPr>
              <a:t>Matthew Ivory</a:t>
            </a:r>
          </a:p>
          <a:p>
            <a:pPr algn="ctr"/>
            <a:r>
              <a:rPr lang="en-GB" b="1" dirty="0" err="1">
                <a:solidFill>
                  <a:srgbClr val="C00000"/>
                </a:solidFill>
              </a:rPr>
              <a:t>matthew.ivory@lancaster.ac.uk</a:t>
            </a:r>
            <a:endParaRPr lang="en-GB" b="1" dirty="0">
              <a:solidFill>
                <a:srgbClr val="C00000"/>
              </a:solidFill>
            </a:endParaRPr>
          </a:p>
        </p:txBody>
      </p:sp>
    </p:spTree>
    <p:extLst>
      <p:ext uri="{BB962C8B-B14F-4D97-AF65-F5344CB8AC3E}">
        <p14:creationId xmlns:p14="http://schemas.microsoft.com/office/powerpoint/2010/main" val="3524256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(1977, 1980)</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334250" cy="3872733"/>
          </a:xfrm>
        </p:spPr>
        <p:txBody>
          <a:bodyPr>
            <a:noAutofit/>
          </a:bodyPr>
          <a:lstStyle/>
          <a:p>
            <a:pPr marL="0" indent="0">
              <a:buNone/>
            </a:pPr>
            <a:r>
              <a:rPr lang="en-GB" dirty="0"/>
              <a:t>To explore, we can use summary statistics and data visualizations.</a:t>
            </a:r>
          </a:p>
          <a:p>
            <a:pPr marL="0" indent="0">
              <a:buNone/>
            </a:pPr>
            <a:endParaRPr lang="en-GB" dirty="0"/>
          </a:p>
          <a:p>
            <a:pPr marL="0" indent="0">
              <a:buNone/>
            </a:pPr>
            <a:r>
              <a:rPr lang="en-GB" dirty="0"/>
              <a:t>Example: </a:t>
            </a:r>
            <a:r>
              <a:rPr lang="en-GB" b="1" dirty="0"/>
              <a:t>Stem-and-leaf display</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10</a:t>
            </a:fld>
            <a:endParaRPr lang="en-GB"/>
          </a:p>
        </p:txBody>
      </p:sp>
      <p:pic>
        <p:nvPicPr>
          <p:cNvPr id="8" name="Picture 7">
            <a:extLst>
              <a:ext uri="{FF2B5EF4-FFF2-40B4-BE49-F238E27FC236}">
                <a16:creationId xmlns:a16="http://schemas.microsoft.com/office/drawing/2014/main" id="{86DE6985-C2F9-8E49-B89D-8F72CC0D6347}"/>
              </a:ext>
            </a:extLst>
          </p:cNvPr>
          <p:cNvPicPr>
            <a:picLocks noChangeAspect="1"/>
          </p:cNvPicPr>
          <p:nvPr/>
        </p:nvPicPr>
        <p:blipFill>
          <a:blip r:embed="rId3"/>
          <a:stretch>
            <a:fillRect/>
          </a:stretch>
        </p:blipFill>
        <p:spPr>
          <a:xfrm>
            <a:off x="2043926" y="4170520"/>
            <a:ext cx="5276850" cy="1806801"/>
          </a:xfrm>
          <a:prstGeom prst="rect">
            <a:avLst/>
          </a:prstGeom>
        </p:spPr>
      </p:pic>
    </p:spTree>
    <p:extLst>
      <p:ext uri="{BB962C8B-B14F-4D97-AF65-F5344CB8AC3E}">
        <p14:creationId xmlns:p14="http://schemas.microsoft.com/office/powerpoint/2010/main" val="238082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(1977, 1980)</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990600" y="2234154"/>
            <a:ext cx="5171416" cy="3872733"/>
          </a:xfrm>
        </p:spPr>
        <p:txBody>
          <a:bodyPr>
            <a:noAutofit/>
          </a:bodyPr>
          <a:lstStyle/>
          <a:p>
            <a:pPr marL="0" indent="0">
              <a:buNone/>
            </a:pPr>
            <a:r>
              <a:rPr lang="en-GB" sz="2200" dirty="0"/>
              <a:t>Example: </a:t>
            </a:r>
            <a:r>
              <a:rPr lang="en-GB" sz="2200" b="1" dirty="0"/>
              <a:t>Boxplot</a:t>
            </a:r>
          </a:p>
          <a:p>
            <a:r>
              <a:rPr lang="en-GB" sz="2000" dirty="0"/>
              <a:t>Upper quantile: 75%</a:t>
            </a:r>
          </a:p>
          <a:p>
            <a:r>
              <a:rPr lang="en-GB" sz="2000" dirty="0"/>
              <a:t>Lower quantile: 25%</a:t>
            </a:r>
          </a:p>
          <a:p>
            <a:r>
              <a:rPr lang="en-GB" sz="2000" dirty="0"/>
              <a:t>Median: 50%</a:t>
            </a:r>
          </a:p>
          <a:p>
            <a:r>
              <a:rPr lang="en-GB" sz="2000" dirty="0"/>
              <a:t>Interquartile range: Range between lower and upper quartile.</a:t>
            </a:r>
          </a:p>
          <a:p>
            <a:r>
              <a:rPr lang="en-GB" sz="2000" dirty="0"/>
              <a:t>Whisker length: 1.5*IQR from upper and lower quantiles respectively</a:t>
            </a:r>
          </a:p>
          <a:p>
            <a:r>
              <a:rPr lang="en-GB" sz="2000" dirty="0"/>
              <a:t>Outliers: Extreme values, each bubble represents one observation</a:t>
            </a:r>
          </a:p>
          <a:p>
            <a:pPr marL="0" indent="0">
              <a:buNone/>
            </a:pPr>
            <a:endParaRPr lang="en-GB" sz="2200"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11</a:t>
            </a:fld>
            <a:endParaRPr lang="en-GB"/>
          </a:p>
        </p:txBody>
      </p:sp>
      <p:grpSp>
        <p:nvGrpSpPr>
          <p:cNvPr id="20" name="Group 19">
            <a:extLst>
              <a:ext uri="{FF2B5EF4-FFF2-40B4-BE49-F238E27FC236}">
                <a16:creationId xmlns:a16="http://schemas.microsoft.com/office/drawing/2014/main" id="{82A54576-1837-464A-B2FB-4610185D562B}"/>
              </a:ext>
            </a:extLst>
          </p:cNvPr>
          <p:cNvGrpSpPr>
            <a:grpSpLocks noChangeAspect="1"/>
          </p:cNvGrpSpPr>
          <p:nvPr/>
        </p:nvGrpSpPr>
        <p:grpSpPr>
          <a:xfrm>
            <a:off x="5778832" y="2249098"/>
            <a:ext cx="4752000" cy="2797361"/>
            <a:chOff x="3634666" y="2775578"/>
            <a:chExt cx="5156200" cy="3035300"/>
          </a:xfrm>
        </p:grpSpPr>
        <p:pic>
          <p:nvPicPr>
            <p:cNvPr id="6" name="Picture 5">
              <a:extLst>
                <a:ext uri="{FF2B5EF4-FFF2-40B4-BE49-F238E27FC236}">
                  <a16:creationId xmlns:a16="http://schemas.microsoft.com/office/drawing/2014/main" id="{2210BCF7-A3C5-3641-81E3-F821E77FAFCB}"/>
                </a:ext>
              </a:extLst>
            </p:cNvPr>
            <p:cNvPicPr>
              <a:picLocks noChangeAspect="1"/>
            </p:cNvPicPr>
            <p:nvPr/>
          </p:nvPicPr>
          <p:blipFill rotWithShape="1">
            <a:blip r:embed="rId3"/>
            <a:srcRect l="6221" t="16726" r="4449" b="20687"/>
            <a:stretch/>
          </p:blipFill>
          <p:spPr>
            <a:xfrm>
              <a:off x="3634666" y="2775578"/>
              <a:ext cx="5156200" cy="3035300"/>
            </a:xfrm>
            <a:prstGeom prst="rect">
              <a:avLst/>
            </a:prstGeom>
          </p:spPr>
        </p:pic>
        <p:grpSp>
          <p:nvGrpSpPr>
            <p:cNvPr id="19" name="Group 18">
              <a:extLst>
                <a:ext uri="{FF2B5EF4-FFF2-40B4-BE49-F238E27FC236}">
                  <a16:creationId xmlns:a16="http://schemas.microsoft.com/office/drawing/2014/main" id="{301A1A0C-A7A3-7747-923E-F3994A45B3C8}"/>
                </a:ext>
              </a:extLst>
            </p:cNvPr>
            <p:cNvGrpSpPr/>
            <p:nvPr/>
          </p:nvGrpSpPr>
          <p:grpSpPr>
            <a:xfrm>
              <a:off x="4511174" y="3010927"/>
              <a:ext cx="4146114" cy="2411374"/>
              <a:chOff x="4511174" y="3010927"/>
              <a:chExt cx="4146114" cy="2411374"/>
            </a:xfrm>
          </p:grpSpPr>
          <p:sp>
            <p:nvSpPr>
              <p:cNvPr id="5" name="TextBox 4">
                <a:extLst>
                  <a:ext uri="{FF2B5EF4-FFF2-40B4-BE49-F238E27FC236}">
                    <a16:creationId xmlns:a16="http://schemas.microsoft.com/office/drawing/2014/main" id="{6EC40BF3-8D80-9F4A-B3E2-DC76C016738A}"/>
                  </a:ext>
                </a:extLst>
              </p:cNvPr>
              <p:cNvSpPr txBox="1"/>
              <p:nvPr/>
            </p:nvSpPr>
            <p:spPr>
              <a:xfrm>
                <a:off x="6521216" y="3010927"/>
                <a:ext cx="1048393" cy="333956"/>
              </a:xfrm>
              <a:prstGeom prst="rect">
                <a:avLst/>
              </a:prstGeom>
              <a:noFill/>
            </p:spPr>
            <p:txBody>
              <a:bodyPr wrap="square" rtlCol="0">
                <a:spAutoFit/>
              </a:bodyPr>
              <a:lstStyle/>
              <a:p>
                <a:r>
                  <a:rPr lang="en-US" sz="1400" dirty="0">
                    <a:solidFill>
                      <a:srgbClr val="0070C0"/>
                    </a:solidFill>
                  </a:rPr>
                  <a:t>Outliers</a:t>
                </a:r>
              </a:p>
            </p:txBody>
          </p:sp>
          <p:sp>
            <p:nvSpPr>
              <p:cNvPr id="9" name="TextBox 8">
                <a:extLst>
                  <a:ext uri="{FF2B5EF4-FFF2-40B4-BE49-F238E27FC236}">
                    <a16:creationId xmlns:a16="http://schemas.microsoft.com/office/drawing/2014/main" id="{4E26C06D-9A19-314A-903B-4D6AD536666B}"/>
                  </a:ext>
                </a:extLst>
              </p:cNvPr>
              <p:cNvSpPr txBox="1"/>
              <p:nvPr/>
            </p:nvSpPr>
            <p:spPr>
              <a:xfrm>
                <a:off x="5545118" y="3587653"/>
                <a:ext cx="1048393" cy="333956"/>
              </a:xfrm>
              <a:prstGeom prst="rect">
                <a:avLst/>
              </a:prstGeom>
              <a:noFill/>
            </p:spPr>
            <p:txBody>
              <a:bodyPr wrap="square" rtlCol="0">
                <a:spAutoFit/>
              </a:bodyPr>
              <a:lstStyle/>
              <a:p>
                <a:r>
                  <a:rPr lang="en-US" sz="1400" dirty="0">
                    <a:solidFill>
                      <a:srgbClr val="0070C0"/>
                    </a:solidFill>
                  </a:rPr>
                  <a:t>Whisker</a:t>
                </a:r>
              </a:p>
            </p:txBody>
          </p:sp>
          <p:sp>
            <p:nvSpPr>
              <p:cNvPr id="11" name="TextBox 10">
                <a:extLst>
                  <a:ext uri="{FF2B5EF4-FFF2-40B4-BE49-F238E27FC236}">
                    <a16:creationId xmlns:a16="http://schemas.microsoft.com/office/drawing/2014/main" id="{23B879EC-E166-4945-A2B3-7D37F1963F49}"/>
                  </a:ext>
                </a:extLst>
              </p:cNvPr>
              <p:cNvSpPr txBox="1"/>
              <p:nvPr/>
            </p:nvSpPr>
            <p:spPr>
              <a:xfrm>
                <a:off x="7219732" y="4060072"/>
                <a:ext cx="1048393" cy="400747"/>
              </a:xfrm>
              <a:prstGeom prst="rect">
                <a:avLst/>
              </a:prstGeom>
              <a:noFill/>
            </p:spPr>
            <p:txBody>
              <a:bodyPr wrap="square" rtlCol="0">
                <a:spAutoFit/>
              </a:bodyPr>
              <a:lstStyle/>
              <a:p>
                <a:r>
                  <a:rPr lang="en-US" dirty="0">
                    <a:solidFill>
                      <a:srgbClr val="0070C0"/>
                    </a:solidFill>
                  </a:rPr>
                  <a:t>Median</a:t>
                </a:r>
              </a:p>
            </p:txBody>
          </p:sp>
          <p:sp>
            <p:nvSpPr>
              <p:cNvPr id="12" name="TextBox 11">
                <a:extLst>
                  <a:ext uri="{FF2B5EF4-FFF2-40B4-BE49-F238E27FC236}">
                    <a16:creationId xmlns:a16="http://schemas.microsoft.com/office/drawing/2014/main" id="{86541EC3-6220-5040-A5C4-2C9C31C55BC1}"/>
                  </a:ext>
                </a:extLst>
              </p:cNvPr>
              <p:cNvSpPr txBox="1"/>
              <p:nvPr/>
            </p:nvSpPr>
            <p:spPr>
              <a:xfrm>
                <a:off x="6593512" y="5088345"/>
                <a:ext cx="1048393" cy="333956"/>
              </a:xfrm>
              <a:prstGeom prst="rect">
                <a:avLst/>
              </a:prstGeom>
              <a:noFill/>
            </p:spPr>
            <p:txBody>
              <a:bodyPr wrap="square" rtlCol="0">
                <a:spAutoFit/>
              </a:bodyPr>
              <a:lstStyle/>
              <a:p>
                <a:r>
                  <a:rPr lang="en-US" sz="1400" dirty="0">
                    <a:solidFill>
                      <a:srgbClr val="0070C0"/>
                    </a:solidFill>
                  </a:rPr>
                  <a:t>Outliers</a:t>
                </a:r>
              </a:p>
            </p:txBody>
          </p:sp>
          <p:sp>
            <p:nvSpPr>
              <p:cNvPr id="13" name="TextBox 12">
                <a:extLst>
                  <a:ext uri="{FF2B5EF4-FFF2-40B4-BE49-F238E27FC236}">
                    <a16:creationId xmlns:a16="http://schemas.microsoft.com/office/drawing/2014/main" id="{D1A73EF3-B571-564D-986C-5C7047A456EA}"/>
                  </a:ext>
                </a:extLst>
              </p:cNvPr>
              <p:cNvSpPr txBox="1"/>
              <p:nvPr/>
            </p:nvSpPr>
            <p:spPr>
              <a:xfrm>
                <a:off x="7207223" y="3901973"/>
                <a:ext cx="1437556" cy="283862"/>
              </a:xfrm>
              <a:prstGeom prst="rect">
                <a:avLst/>
              </a:prstGeom>
              <a:noFill/>
            </p:spPr>
            <p:txBody>
              <a:bodyPr wrap="square" rtlCol="0">
                <a:spAutoFit/>
              </a:bodyPr>
              <a:lstStyle/>
              <a:p>
                <a:r>
                  <a:rPr lang="en-US" sz="1100" dirty="0">
                    <a:solidFill>
                      <a:srgbClr val="0070C0"/>
                    </a:solidFill>
                  </a:rPr>
                  <a:t>Upper quartile</a:t>
                </a:r>
              </a:p>
            </p:txBody>
          </p:sp>
          <p:sp>
            <p:nvSpPr>
              <p:cNvPr id="14" name="TextBox 13">
                <a:extLst>
                  <a:ext uri="{FF2B5EF4-FFF2-40B4-BE49-F238E27FC236}">
                    <a16:creationId xmlns:a16="http://schemas.microsoft.com/office/drawing/2014/main" id="{81838F17-90D0-9B43-ADAF-8F80FA8BE8D5}"/>
                  </a:ext>
                </a:extLst>
              </p:cNvPr>
              <p:cNvSpPr txBox="1"/>
              <p:nvPr/>
            </p:nvSpPr>
            <p:spPr>
              <a:xfrm>
                <a:off x="7219732" y="4325892"/>
                <a:ext cx="1437556" cy="283862"/>
              </a:xfrm>
              <a:prstGeom prst="rect">
                <a:avLst/>
              </a:prstGeom>
              <a:noFill/>
            </p:spPr>
            <p:txBody>
              <a:bodyPr wrap="square" rtlCol="0">
                <a:spAutoFit/>
              </a:bodyPr>
              <a:lstStyle/>
              <a:p>
                <a:r>
                  <a:rPr lang="en-US" sz="1100" dirty="0">
                    <a:solidFill>
                      <a:srgbClr val="0070C0"/>
                    </a:solidFill>
                  </a:rPr>
                  <a:t>Lower quartile</a:t>
                </a:r>
              </a:p>
            </p:txBody>
          </p:sp>
          <p:sp>
            <p:nvSpPr>
              <p:cNvPr id="15" name="TextBox 14">
                <a:extLst>
                  <a:ext uri="{FF2B5EF4-FFF2-40B4-BE49-F238E27FC236}">
                    <a16:creationId xmlns:a16="http://schemas.microsoft.com/office/drawing/2014/main" id="{685B1CCC-42AE-AE41-888C-4B58951DADC5}"/>
                  </a:ext>
                </a:extLst>
              </p:cNvPr>
              <p:cNvSpPr txBox="1"/>
              <p:nvPr/>
            </p:nvSpPr>
            <p:spPr>
              <a:xfrm>
                <a:off x="4511174" y="4060072"/>
                <a:ext cx="1048393" cy="467538"/>
              </a:xfrm>
              <a:prstGeom prst="rect">
                <a:avLst/>
              </a:prstGeom>
              <a:noFill/>
            </p:spPr>
            <p:txBody>
              <a:bodyPr wrap="square" rtlCol="0">
                <a:spAutoFit/>
              </a:bodyPr>
              <a:lstStyle/>
              <a:p>
                <a:r>
                  <a:rPr lang="en-US" sz="1100" dirty="0">
                    <a:solidFill>
                      <a:srgbClr val="0070C0"/>
                    </a:solidFill>
                  </a:rPr>
                  <a:t>Interquartile range</a:t>
                </a:r>
              </a:p>
            </p:txBody>
          </p:sp>
          <p:sp>
            <p:nvSpPr>
              <p:cNvPr id="16" name="TextBox 15">
                <a:extLst>
                  <a:ext uri="{FF2B5EF4-FFF2-40B4-BE49-F238E27FC236}">
                    <a16:creationId xmlns:a16="http://schemas.microsoft.com/office/drawing/2014/main" id="{8DB744C0-2EAD-294C-8C66-AE5EE4580F87}"/>
                  </a:ext>
                </a:extLst>
              </p:cNvPr>
              <p:cNvSpPr txBox="1"/>
              <p:nvPr/>
            </p:nvSpPr>
            <p:spPr>
              <a:xfrm>
                <a:off x="5545117" y="4587502"/>
                <a:ext cx="1048393" cy="333956"/>
              </a:xfrm>
              <a:prstGeom prst="rect">
                <a:avLst/>
              </a:prstGeom>
              <a:noFill/>
            </p:spPr>
            <p:txBody>
              <a:bodyPr wrap="square" rtlCol="0">
                <a:spAutoFit/>
              </a:bodyPr>
              <a:lstStyle/>
              <a:p>
                <a:r>
                  <a:rPr lang="en-US" sz="1400" dirty="0">
                    <a:solidFill>
                      <a:srgbClr val="0070C0"/>
                    </a:solidFill>
                  </a:rPr>
                  <a:t>Whisker</a:t>
                </a:r>
              </a:p>
            </p:txBody>
          </p:sp>
          <p:sp>
            <p:nvSpPr>
              <p:cNvPr id="17" name="Left Brace 16">
                <a:extLst>
                  <a:ext uri="{FF2B5EF4-FFF2-40B4-BE49-F238E27FC236}">
                    <a16:creationId xmlns:a16="http://schemas.microsoft.com/office/drawing/2014/main" id="{AC0211CE-0088-3C41-8990-163910692105}"/>
                  </a:ext>
                </a:extLst>
              </p:cNvPr>
              <p:cNvSpPr/>
              <p:nvPr/>
            </p:nvSpPr>
            <p:spPr>
              <a:xfrm>
                <a:off x="5441195" y="4069311"/>
                <a:ext cx="45719" cy="3966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pic>
        <p:nvPicPr>
          <p:cNvPr id="18" name="Picture 10" descr="typical box whisker plot">
            <a:extLst>
              <a:ext uri="{FF2B5EF4-FFF2-40B4-BE49-F238E27FC236}">
                <a16:creationId xmlns:a16="http://schemas.microsoft.com/office/drawing/2014/main" id="{F09115BF-0233-F24F-8F65-A82D48B26C56}"/>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486637" y="2773775"/>
            <a:ext cx="236220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42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Types of data</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12</a:t>
            </a:fld>
            <a:endParaRPr lang="en-GB"/>
          </a:p>
        </p:txBody>
      </p:sp>
    </p:spTree>
    <p:extLst>
      <p:ext uri="{BB962C8B-B14F-4D97-AF65-F5344CB8AC3E}">
        <p14:creationId xmlns:p14="http://schemas.microsoft.com/office/powerpoint/2010/main" val="1851481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Types of data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We can classify data types in different ways.</a:t>
            </a:r>
          </a:p>
          <a:p>
            <a:pPr marL="514350" indent="-514350">
              <a:buFont typeface="+mj-lt"/>
              <a:buAutoNum type="arabicPeriod"/>
            </a:pPr>
            <a:r>
              <a:rPr lang="en-GB" dirty="0"/>
              <a:t>Continuous data</a:t>
            </a:r>
          </a:p>
          <a:p>
            <a:pPr marL="514350" indent="-514350">
              <a:buFont typeface="+mj-lt"/>
              <a:buAutoNum type="arabicPeriod"/>
            </a:pPr>
            <a:r>
              <a:rPr lang="en-GB" dirty="0"/>
              <a:t>Ordinal data</a:t>
            </a:r>
          </a:p>
          <a:p>
            <a:pPr marL="514350" indent="-514350">
              <a:buFont typeface="+mj-lt"/>
              <a:buAutoNum type="arabicPeriod"/>
            </a:pPr>
            <a:r>
              <a:rPr lang="en-GB" dirty="0"/>
              <a:t>Count data</a:t>
            </a:r>
            <a:endParaRPr lang="en-GB" sz="2400" dirty="0"/>
          </a:p>
          <a:p>
            <a:pPr marL="514350" indent="-514350">
              <a:buFont typeface="+mj-lt"/>
              <a:buAutoNum type="arabicPeriod"/>
            </a:pPr>
            <a:r>
              <a:rPr lang="en-GB" sz="2400" dirty="0"/>
              <a:t>Categorical data</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13</a:t>
            </a:fld>
            <a:endParaRPr lang="en-GB"/>
          </a:p>
        </p:txBody>
      </p:sp>
    </p:spTree>
    <p:extLst>
      <p:ext uri="{BB962C8B-B14F-4D97-AF65-F5344CB8AC3E}">
        <p14:creationId xmlns:p14="http://schemas.microsoft.com/office/powerpoint/2010/main" val="3003793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Continuous data </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Variables can take any value in a continuous metric space.</a:t>
            </a:r>
          </a:p>
          <a:p>
            <a:r>
              <a:rPr lang="en-GB" dirty="0"/>
              <a:t>Between any two values (e.g., 0 and 100) can exist an infinite number of other values.</a:t>
            </a:r>
          </a:p>
          <a:p>
            <a:pPr lvl="0"/>
            <a:r>
              <a:rPr lang="en-GB" dirty="0"/>
              <a:t>Continuous data can be ordered.</a:t>
            </a:r>
          </a:p>
          <a:p>
            <a:pPr lvl="0"/>
            <a:r>
              <a:rPr lang="en-GB" dirty="0"/>
              <a:t>Example: height, weight, age; speed, time, distance.</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14</a:t>
            </a:fld>
            <a:endParaRPr lang="en-GB"/>
          </a:p>
        </p:txBody>
      </p:sp>
    </p:spTree>
    <p:extLst>
      <p:ext uri="{BB962C8B-B14F-4D97-AF65-F5344CB8AC3E}">
        <p14:creationId xmlns:p14="http://schemas.microsoft.com/office/powerpoint/2010/main" val="301773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Ordinal data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Values of a variable that can be ordered but there is no natural sense of distance between these values.</a:t>
            </a:r>
          </a:p>
          <a:p>
            <a:pPr lvl="0"/>
            <a:r>
              <a:rPr lang="en-GB" dirty="0"/>
              <a:t>First, second, third… These values have a natural order, but there is no sense of distance between them. </a:t>
            </a:r>
          </a:p>
          <a:p>
            <a:pPr lvl="0"/>
            <a:r>
              <a:rPr lang="en-GB" dirty="0"/>
              <a:t>Example: Students scoring in first, second, third place in a test. The first might score 100, the second 45, and the third 10. Or they might score 99, 98, 97. </a:t>
            </a:r>
            <a:r>
              <a:rPr lang="en-GB" dirty="0">
                <a:sym typeface="Wingdings" pitchFamily="2" charset="2"/>
              </a:rPr>
              <a:t> The data can be ordered but the distance is unknown</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15</a:t>
            </a:fld>
            <a:endParaRPr lang="en-GB"/>
          </a:p>
        </p:txBody>
      </p:sp>
    </p:spTree>
    <p:extLst>
      <p:ext uri="{BB962C8B-B14F-4D97-AF65-F5344CB8AC3E}">
        <p14:creationId xmlns:p14="http://schemas.microsoft.com/office/powerpoint/2010/main" val="146301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Count data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Tallies of the number of times something has happened.</a:t>
            </a:r>
          </a:p>
          <a:p>
            <a:r>
              <a:rPr lang="en-GB" dirty="0"/>
              <a:t>Example: the number of sunny days per year, the number of restaurants in towns</a:t>
            </a:r>
          </a:p>
          <a:p>
            <a:r>
              <a:rPr lang="en-GB" sz="2200" dirty="0"/>
              <a:t>Number of crimes </a:t>
            </a:r>
            <a:r>
              <a:rPr lang="en-GB" sz="2200" dirty="0" err="1"/>
              <a:t>commited</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16</a:t>
            </a:fld>
            <a:endParaRPr lang="en-GB"/>
          </a:p>
        </p:txBody>
      </p:sp>
    </p:spTree>
    <p:extLst>
      <p:ext uri="{BB962C8B-B14F-4D97-AF65-F5344CB8AC3E}">
        <p14:creationId xmlns:p14="http://schemas.microsoft.com/office/powerpoint/2010/main" val="88784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Categorical data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Each value takes one of a finite number of values that are categorically distinct. </a:t>
            </a:r>
          </a:p>
          <a:p>
            <a:r>
              <a:rPr lang="en-GB" dirty="0"/>
              <a:t>Values of categorical variables are usually names, labels. Hence, also known as </a:t>
            </a:r>
            <a:r>
              <a:rPr lang="en-GB" b="1" dirty="0"/>
              <a:t>nominal</a:t>
            </a:r>
            <a:r>
              <a:rPr lang="en-GB" dirty="0"/>
              <a:t> data.</a:t>
            </a:r>
          </a:p>
          <a:p>
            <a:pPr lvl="0"/>
            <a:r>
              <a:rPr lang="en-GB" dirty="0"/>
              <a:t>Values of categorical variables cannot be placed in order, nor is there a natural sense of distance between them.</a:t>
            </a:r>
          </a:p>
          <a:p>
            <a:pPr lvl="0"/>
            <a:r>
              <a:rPr lang="en-GB" dirty="0"/>
              <a:t>Example: nationality, country, occupation, experimental conditions (experimental vs. control condition)</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17</a:t>
            </a:fld>
            <a:endParaRPr lang="en-GB"/>
          </a:p>
        </p:txBody>
      </p:sp>
    </p:spTree>
    <p:extLst>
      <p:ext uri="{BB962C8B-B14F-4D97-AF65-F5344CB8AC3E}">
        <p14:creationId xmlns:p14="http://schemas.microsoft.com/office/powerpoint/2010/main" val="340345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Characterizing distributions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18</a:t>
            </a:fld>
            <a:endParaRPr lang="en-GB"/>
          </a:p>
        </p:txBody>
      </p:sp>
    </p:spTree>
    <p:extLst>
      <p:ext uri="{BB962C8B-B14F-4D97-AF65-F5344CB8AC3E}">
        <p14:creationId xmlns:p14="http://schemas.microsoft.com/office/powerpoint/2010/main" val="4156477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Characterizing 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233228" cy="3872733"/>
          </a:xfrm>
        </p:spPr>
        <p:txBody>
          <a:bodyPr>
            <a:noAutofit/>
          </a:bodyPr>
          <a:lstStyle/>
          <a:p>
            <a:pPr marL="0" indent="0">
              <a:buNone/>
            </a:pPr>
            <a:r>
              <a:rPr lang="en-GB" dirty="0"/>
              <a:t>We can describe (univariate) distributions in terms of three major features:</a:t>
            </a:r>
          </a:p>
          <a:p>
            <a:pPr lvl="0"/>
            <a:r>
              <a:rPr lang="en-GB" dirty="0"/>
              <a:t>Location (central tendency)</a:t>
            </a:r>
          </a:p>
          <a:p>
            <a:pPr lvl="0"/>
            <a:r>
              <a:rPr lang="en-GB" dirty="0"/>
              <a:t>Spread (dispersion)</a:t>
            </a:r>
          </a:p>
          <a:p>
            <a:pPr lvl="0"/>
            <a:r>
              <a:rPr lang="en-GB" dirty="0"/>
              <a:t>Shape</a:t>
            </a:r>
          </a:p>
          <a:p>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19</a:t>
            </a:fld>
            <a:endParaRPr lang="en-GB"/>
          </a:p>
        </p:txBody>
      </p:sp>
      <p:pic>
        <p:nvPicPr>
          <p:cNvPr id="5" name="Picture 4">
            <a:extLst>
              <a:ext uri="{FF2B5EF4-FFF2-40B4-BE49-F238E27FC236}">
                <a16:creationId xmlns:a16="http://schemas.microsoft.com/office/drawing/2014/main" id="{45CF1FE2-5CBC-9C4D-9412-1A9051C9512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557328" y="2096774"/>
            <a:ext cx="3506470" cy="2946400"/>
          </a:xfrm>
          <a:prstGeom prst="rect">
            <a:avLst/>
          </a:prstGeom>
        </p:spPr>
      </p:pic>
    </p:spTree>
    <p:extLst>
      <p:ext uri="{BB962C8B-B14F-4D97-AF65-F5344CB8AC3E}">
        <p14:creationId xmlns:p14="http://schemas.microsoft.com/office/powerpoint/2010/main" val="119063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3DC6-8053-B3A2-F927-13A488DE7DED}"/>
              </a:ext>
            </a:extLst>
          </p:cNvPr>
          <p:cNvSpPr>
            <a:spLocks noGrp="1"/>
          </p:cNvSpPr>
          <p:nvPr>
            <p:ph type="ctrTitle"/>
          </p:nvPr>
        </p:nvSpPr>
        <p:spPr/>
        <p:txBody>
          <a:bodyPr/>
          <a:lstStyle/>
          <a:p>
            <a:endParaRPr lang="en-GB" dirty="0"/>
          </a:p>
        </p:txBody>
      </p:sp>
      <p:sp>
        <p:nvSpPr>
          <p:cNvPr id="3" name="Text Placeholder 2">
            <a:extLst>
              <a:ext uri="{FF2B5EF4-FFF2-40B4-BE49-F238E27FC236}">
                <a16:creationId xmlns:a16="http://schemas.microsoft.com/office/drawing/2014/main" id="{50CBCAFD-2CD5-9672-22F9-1DCCFCC6D547}"/>
              </a:ext>
            </a:extLst>
          </p:cNvPr>
          <p:cNvSpPr>
            <a:spLocks noGrp="1"/>
          </p:cNvSpPr>
          <p:nvPr>
            <p:ph type="body" sz="quarter" idx="14"/>
          </p:nvPr>
        </p:nvSpPr>
        <p:spPr/>
        <p:txBody>
          <a:bodyPr/>
          <a:lstStyle/>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1: Introduction to quantitative research methods using R</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2: Data management and data wrangling</a:t>
            </a:r>
          </a:p>
          <a:p>
            <a:r>
              <a:rPr lang="en-GB"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3: Exploratory data analysis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4: Data visualization</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5: Mid-term assignment</a:t>
            </a:r>
          </a:p>
          <a:p>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Session 6: Significance tests for continuous variables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7:</a:t>
            </a:r>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Tests for discrete variables: Analysing contingency tables</a:t>
            </a:r>
            <a:endPar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8: Correlation and linear regression. Tests for categorical variables.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9: </a:t>
            </a:r>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ANOVA and tests for N groups</a:t>
            </a:r>
            <a:endPar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10: Multiple regression</a:t>
            </a:r>
          </a:p>
        </p:txBody>
      </p:sp>
    </p:spTree>
    <p:extLst>
      <p:ext uri="{BB962C8B-B14F-4D97-AF65-F5344CB8AC3E}">
        <p14:creationId xmlns:p14="http://schemas.microsoft.com/office/powerpoint/2010/main" val="3805165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Location (central tendency)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233228" cy="3872733"/>
          </a:xfrm>
        </p:spPr>
        <p:txBody>
          <a:bodyPr>
            <a:noAutofit/>
          </a:bodyPr>
          <a:lstStyle/>
          <a:p>
            <a:pPr lvl="0"/>
            <a:r>
              <a:rPr lang="en-GB" dirty="0"/>
              <a:t>The location of a distribution describes where most of the value fall.</a:t>
            </a:r>
          </a:p>
          <a:p>
            <a:pPr lvl="0"/>
            <a:r>
              <a:rPr lang="en-GB" dirty="0"/>
              <a:t>Example: Most of the exam scores in the histogram.</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20</a:t>
            </a:fld>
            <a:endParaRPr lang="en-GB"/>
          </a:p>
        </p:txBody>
      </p:sp>
      <p:pic>
        <p:nvPicPr>
          <p:cNvPr id="5" name="Picture 4">
            <a:extLst>
              <a:ext uri="{FF2B5EF4-FFF2-40B4-BE49-F238E27FC236}">
                <a16:creationId xmlns:a16="http://schemas.microsoft.com/office/drawing/2014/main" id="{45CF1FE2-5CBC-9C4D-9412-1A9051C9512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557328" y="2096774"/>
            <a:ext cx="3506470" cy="2946400"/>
          </a:xfrm>
          <a:prstGeom prst="rect">
            <a:avLst/>
          </a:prstGeom>
        </p:spPr>
      </p:pic>
      <p:sp>
        <p:nvSpPr>
          <p:cNvPr id="6" name="Rectangle 5">
            <a:extLst>
              <a:ext uri="{FF2B5EF4-FFF2-40B4-BE49-F238E27FC236}">
                <a16:creationId xmlns:a16="http://schemas.microsoft.com/office/drawing/2014/main" id="{979C24D0-DBEF-7A43-A3FD-82B4A666767B}"/>
              </a:ext>
            </a:extLst>
          </p:cNvPr>
          <p:cNvSpPr/>
          <p:nvPr/>
        </p:nvSpPr>
        <p:spPr>
          <a:xfrm>
            <a:off x="8167688" y="2519843"/>
            <a:ext cx="414337" cy="2100262"/>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990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Spread (dispersion)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233228" cy="3872733"/>
          </a:xfrm>
        </p:spPr>
        <p:txBody>
          <a:bodyPr>
            <a:noAutofit/>
          </a:bodyPr>
          <a:lstStyle/>
          <a:p>
            <a:pPr lvl="0"/>
            <a:r>
              <a:rPr lang="en-GB" sz="2800" dirty="0"/>
              <a:t>Tells us how dispersed or spread out the distribution is.</a:t>
            </a:r>
          </a:p>
          <a:p>
            <a:pPr lvl="0"/>
            <a:r>
              <a:rPr lang="en-GB" sz="2800" dirty="0"/>
              <a:t>Are most of the scores clustered around the central value? </a:t>
            </a:r>
            <a:r>
              <a:rPr lang="en-GB" sz="2800" dirty="0">
                <a:sym typeface="Wingdings" pitchFamily="2" charset="2"/>
              </a:rPr>
              <a:t> </a:t>
            </a:r>
            <a:r>
              <a:rPr lang="en-GB" sz="2800" dirty="0"/>
              <a:t>Short ”tails”</a:t>
            </a:r>
          </a:p>
          <a:p>
            <a:pPr lvl="0"/>
            <a:r>
              <a:rPr lang="en-GB" sz="2800" dirty="0"/>
              <a:t>Are they more spread out? </a:t>
            </a:r>
            <a:r>
              <a:rPr lang="en-GB" sz="2800" dirty="0">
                <a:sym typeface="Wingdings" pitchFamily="2" charset="2"/>
              </a:rPr>
              <a:t> </a:t>
            </a:r>
            <a:r>
              <a:rPr lang="en-GB" sz="2800" dirty="0"/>
              <a:t>Long “tails”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21</a:t>
            </a:fld>
            <a:endParaRPr lang="en-GB"/>
          </a:p>
        </p:txBody>
      </p:sp>
      <p:pic>
        <p:nvPicPr>
          <p:cNvPr id="5" name="Picture 4">
            <a:extLst>
              <a:ext uri="{FF2B5EF4-FFF2-40B4-BE49-F238E27FC236}">
                <a16:creationId xmlns:a16="http://schemas.microsoft.com/office/drawing/2014/main" id="{45CF1FE2-5CBC-9C4D-9412-1A9051C9512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557328" y="2096774"/>
            <a:ext cx="3506470" cy="2946400"/>
          </a:xfrm>
          <a:prstGeom prst="rect">
            <a:avLst/>
          </a:prstGeom>
        </p:spPr>
      </p:pic>
      <p:cxnSp>
        <p:nvCxnSpPr>
          <p:cNvPr id="7" name="Straight Arrow Connector 6">
            <a:extLst>
              <a:ext uri="{FF2B5EF4-FFF2-40B4-BE49-F238E27FC236}">
                <a16:creationId xmlns:a16="http://schemas.microsoft.com/office/drawing/2014/main" id="{85E7D846-DDCA-9144-937D-73DD653701B3}"/>
              </a:ext>
            </a:extLst>
          </p:cNvPr>
          <p:cNvCxnSpPr/>
          <p:nvPr/>
        </p:nvCxnSpPr>
        <p:spPr>
          <a:xfrm flipH="1" flipV="1">
            <a:off x="7473308" y="4429125"/>
            <a:ext cx="980131" cy="985838"/>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6DECFAE-36E8-D84D-BA81-0F0727B017DC}"/>
              </a:ext>
            </a:extLst>
          </p:cNvPr>
          <p:cNvCxnSpPr>
            <a:cxnSpLocks/>
          </p:cNvCxnSpPr>
          <p:nvPr/>
        </p:nvCxnSpPr>
        <p:spPr>
          <a:xfrm flipV="1">
            <a:off x="8453439" y="4429125"/>
            <a:ext cx="942975" cy="985838"/>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6415A4-9642-E141-A5B7-20EE1F149D1C}"/>
              </a:ext>
            </a:extLst>
          </p:cNvPr>
          <p:cNvSpPr txBox="1"/>
          <p:nvPr/>
        </p:nvSpPr>
        <p:spPr>
          <a:xfrm>
            <a:off x="7329016" y="5469348"/>
            <a:ext cx="2248844" cy="646331"/>
          </a:xfrm>
          <a:prstGeom prst="rect">
            <a:avLst/>
          </a:prstGeom>
          <a:noFill/>
        </p:spPr>
        <p:txBody>
          <a:bodyPr wrap="square" rtlCol="0">
            <a:spAutoFit/>
          </a:bodyPr>
          <a:lstStyle/>
          <a:p>
            <a:pPr algn="ctr"/>
            <a:r>
              <a:rPr lang="en-US" dirty="0"/>
              <a:t>”tails” of the distribution</a:t>
            </a:r>
          </a:p>
        </p:txBody>
      </p:sp>
    </p:spTree>
    <p:extLst>
      <p:ext uri="{BB962C8B-B14F-4D97-AF65-F5344CB8AC3E}">
        <p14:creationId xmlns:p14="http://schemas.microsoft.com/office/powerpoint/2010/main" val="219041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Shape: Skewness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8287001" y="1857713"/>
            <a:ext cx="1928813" cy="951960"/>
          </a:xfrm>
        </p:spPr>
        <p:txBody>
          <a:bodyPr>
            <a:noAutofit/>
          </a:bodyPr>
          <a:lstStyle/>
          <a:p>
            <a:pPr marL="0" indent="0">
              <a:buNone/>
            </a:pPr>
            <a:r>
              <a:rPr lang="en-GB" sz="2200" dirty="0"/>
              <a:t>How much (a)symmetry there is in the distribution.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22</a:t>
            </a:fld>
            <a:endParaRPr lang="en-GB"/>
          </a:p>
        </p:txBody>
      </p:sp>
      <p:pic>
        <p:nvPicPr>
          <p:cNvPr id="7" name="Picture 6">
            <a:extLst>
              <a:ext uri="{FF2B5EF4-FFF2-40B4-BE49-F238E27FC236}">
                <a16:creationId xmlns:a16="http://schemas.microsoft.com/office/drawing/2014/main" id="{6AFEBAE5-CCA3-E245-9983-49587DDD5A5B}"/>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6020"/>
          <a:stretch/>
        </p:blipFill>
        <p:spPr>
          <a:xfrm>
            <a:off x="1764258" y="4074324"/>
            <a:ext cx="3600000" cy="2549354"/>
          </a:xfrm>
          <a:prstGeom prst="rect">
            <a:avLst/>
          </a:prstGeom>
        </p:spPr>
      </p:pic>
      <p:pic>
        <p:nvPicPr>
          <p:cNvPr id="9" name="Picture 8">
            <a:extLst>
              <a:ext uri="{FF2B5EF4-FFF2-40B4-BE49-F238E27FC236}">
                <a16:creationId xmlns:a16="http://schemas.microsoft.com/office/drawing/2014/main" id="{F7191FE7-BB41-CF47-BAA0-5F66E816F073}"/>
              </a:ext>
            </a:extLst>
          </p:cNvPr>
          <p:cNvPicPr>
            <a:picLocks noChangeAspect="1"/>
          </p:cNvPicPr>
          <p:nvPr/>
        </p:nvPicPr>
        <p:blipFill rotWithShape="1">
          <a:blip r:embed="rId4">
            <a:extLst>
              <a:ext uri="{28A0092B-C50C-407E-A947-70E740481C1C}">
                <a14:useLocalDpi xmlns:a14="http://schemas.microsoft.com/office/drawing/2010/main" val="0"/>
              </a:ext>
            </a:extLst>
          </a:blip>
          <a:srcRect t="16213"/>
          <a:stretch/>
        </p:blipFill>
        <p:spPr>
          <a:xfrm>
            <a:off x="6947123" y="4080164"/>
            <a:ext cx="3600000" cy="2543514"/>
          </a:xfrm>
          <a:prstGeom prst="rect">
            <a:avLst/>
          </a:prstGeom>
        </p:spPr>
      </p:pic>
      <p:pic>
        <p:nvPicPr>
          <p:cNvPr id="11" name="Picture 10">
            <a:extLst>
              <a:ext uri="{FF2B5EF4-FFF2-40B4-BE49-F238E27FC236}">
                <a16:creationId xmlns:a16="http://schemas.microsoft.com/office/drawing/2014/main" id="{C93105E5-5F53-894C-8050-7422CFA62312}"/>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6308"/>
          <a:stretch/>
        </p:blipFill>
        <p:spPr>
          <a:xfrm>
            <a:off x="4355691" y="1857714"/>
            <a:ext cx="3600000" cy="2540627"/>
          </a:xfrm>
          <a:prstGeom prst="rect">
            <a:avLst/>
          </a:prstGeom>
        </p:spPr>
      </p:pic>
      <p:sp>
        <p:nvSpPr>
          <p:cNvPr id="12" name="TextBox 11">
            <a:extLst>
              <a:ext uri="{FF2B5EF4-FFF2-40B4-BE49-F238E27FC236}">
                <a16:creationId xmlns:a16="http://schemas.microsoft.com/office/drawing/2014/main" id="{10EBC0B5-25FC-7E4C-A3F2-A0393A7A5574}"/>
              </a:ext>
            </a:extLst>
          </p:cNvPr>
          <p:cNvSpPr txBox="1"/>
          <p:nvPr/>
        </p:nvSpPr>
        <p:spPr>
          <a:xfrm>
            <a:off x="1958522" y="3537968"/>
            <a:ext cx="1605737" cy="369332"/>
          </a:xfrm>
          <a:prstGeom prst="rect">
            <a:avLst/>
          </a:prstGeom>
          <a:noFill/>
        </p:spPr>
        <p:txBody>
          <a:bodyPr wrap="square" rtlCol="0">
            <a:spAutoFit/>
          </a:bodyPr>
          <a:lstStyle/>
          <a:p>
            <a:pPr algn="ctr"/>
            <a:r>
              <a:rPr lang="en-US" dirty="0"/>
              <a:t>negative skew</a:t>
            </a:r>
          </a:p>
        </p:txBody>
      </p:sp>
      <p:sp>
        <p:nvSpPr>
          <p:cNvPr id="13" name="TextBox 12">
            <a:extLst>
              <a:ext uri="{FF2B5EF4-FFF2-40B4-BE49-F238E27FC236}">
                <a16:creationId xmlns:a16="http://schemas.microsoft.com/office/drawing/2014/main" id="{F24C8349-E5B8-6E41-8139-336B0923C867}"/>
              </a:ext>
            </a:extLst>
          </p:cNvPr>
          <p:cNvSpPr txBox="1"/>
          <p:nvPr/>
        </p:nvSpPr>
        <p:spPr>
          <a:xfrm>
            <a:off x="5364259" y="1488381"/>
            <a:ext cx="1605737" cy="369332"/>
          </a:xfrm>
          <a:prstGeom prst="rect">
            <a:avLst/>
          </a:prstGeom>
          <a:noFill/>
        </p:spPr>
        <p:txBody>
          <a:bodyPr wrap="square" rtlCol="0">
            <a:spAutoFit/>
          </a:bodyPr>
          <a:lstStyle/>
          <a:p>
            <a:pPr algn="ctr"/>
            <a:r>
              <a:rPr lang="en-US" dirty="0"/>
              <a:t>normal</a:t>
            </a:r>
          </a:p>
        </p:txBody>
      </p:sp>
      <p:sp>
        <p:nvSpPr>
          <p:cNvPr id="14" name="TextBox 13">
            <a:extLst>
              <a:ext uri="{FF2B5EF4-FFF2-40B4-BE49-F238E27FC236}">
                <a16:creationId xmlns:a16="http://schemas.microsoft.com/office/drawing/2014/main" id="{81B04BDD-6296-3848-809F-3EACC1F55F49}"/>
              </a:ext>
            </a:extLst>
          </p:cNvPr>
          <p:cNvSpPr txBox="1"/>
          <p:nvPr/>
        </p:nvSpPr>
        <p:spPr>
          <a:xfrm>
            <a:off x="8376473" y="3537968"/>
            <a:ext cx="1605737" cy="369332"/>
          </a:xfrm>
          <a:prstGeom prst="rect">
            <a:avLst/>
          </a:prstGeom>
          <a:noFill/>
        </p:spPr>
        <p:txBody>
          <a:bodyPr wrap="square" rtlCol="0">
            <a:spAutoFit/>
          </a:bodyPr>
          <a:lstStyle/>
          <a:p>
            <a:pPr algn="ctr"/>
            <a:r>
              <a:rPr lang="en-US" dirty="0"/>
              <a:t>positive skew</a:t>
            </a:r>
          </a:p>
        </p:txBody>
      </p:sp>
    </p:spTree>
    <p:extLst>
      <p:ext uri="{BB962C8B-B14F-4D97-AF65-F5344CB8AC3E}">
        <p14:creationId xmlns:p14="http://schemas.microsoft.com/office/powerpoint/2010/main" val="495511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Shape: Kurtosis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233228" cy="3872733"/>
          </a:xfrm>
        </p:spPr>
        <p:txBody>
          <a:bodyPr>
            <a:noAutofit/>
          </a:bodyPr>
          <a:lstStyle/>
          <a:p>
            <a:pPr lvl="0"/>
            <a:r>
              <a:rPr lang="en-GB" dirty="0"/>
              <a:t>Peaked: leptokurtic</a:t>
            </a:r>
          </a:p>
          <a:p>
            <a:pPr lvl="0"/>
            <a:r>
              <a:rPr lang="en-GB" dirty="0"/>
              <a:t>Flat: platykurtic</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23</a:t>
            </a:fld>
            <a:endParaRPr lang="en-GB"/>
          </a:p>
        </p:txBody>
      </p:sp>
      <p:pic>
        <p:nvPicPr>
          <p:cNvPr id="8" name="Picture 7">
            <a:extLst>
              <a:ext uri="{FF2B5EF4-FFF2-40B4-BE49-F238E27FC236}">
                <a16:creationId xmlns:a16="http://schemas.microsoft.com/office/drawing/2014/main" id="{F3D4A781-9E6E-EA4D-B536-296EDDC28FA4}"/>
              </a:ext>
            </a:extLst>
          </p:cNvPr>
          <p:cNvPicPr>
            <a:picLocks noChangeAspect="1"/>
          </p:cNvPicPr>
          <p:nvPr/>
        </p:nvPicPr>
        <p:blipFill rotWithShape="1">
          <a:blip r:embed="rId3">
            <a:extLst>
              <a:ext uri="{28A0092B-C50C-407E-A947-70E740481C1C}">
                <a14:useLocalDpi xmlns:a14="http://schemas.microsoft.com/office/drawing/2010/main" val="0"/>
              </a:ext>
            </a:extLst>
          </a:blip>
          <a:srcRect t="18029"/>
          <a:stretch/>
        </p:blipFill>
        <p:spPr>
          <a:xfrm>
            <a:off x="6616507" y="1834103"/>
            <a:ext cx="3600000" cy="2488378"/>
          </a:xfrm>
          <a:prstGeom prst="rect">
            <a:avLst/>
          </a:prstGeom>
        </p:spPr>
      </p:pic>
      <p:pic>
        <p:nvPicPr>
          <p:cNvPr id="10" name="Picture 9">
            <a:extLst>
              <a:ext uri="{FF2B5EF4-FFF2-40B4-BE49-F238E27FC236}">
                <a16:creationId xmlns:a16="http://schemas.microsoft.com/office/drawing/2014/main" id="{E9479BBF-32CE-F54B-82D4-BB9A461D2A0B}"/>
              </a:ext>
            </a:extLst>
          </p:cNvPr>
          <p:cNvPicPr>
            <a:picLocks noChangeAspect="1"/>
          </p:cNvPicPr>
          <p:nvPr/>
        </p:nvPicPr>
        <p:blipFill rotWithShape="1">
          <a:blip r:embed="rId4"/>
          <a:srcRect b="7793"/>
          <a:stretch/>
        </p:blipFill>
        <p:spPr>
          <a:xfrm>
            <a:off x="2103581" y="3488564"/>
            <a:ext cx="4331366" cy="2467935"/>
          </a:xfrm>
          <a:prstGeom prst="rect">
            <a:avLst/>
          </a:prstGeom>
        </p:spPr>
      </p:pic>
      <p:sp>
        <p:nvSpPr>
          <p:cNvPr id="12" name="TextBox 11">
            <a:extLst>
              <a:ext uri="{FF2B5EF4-FFF2-40B4-BE49-F238E27FC236}">
                <a16:creationId xmlns:a16="http://schemas.microsoft.com/office/drawing/2014/main" id="{9E24242E-A4C4-2B43-AF84-8427ED565809}"/>
              </a:ext>
            </a:extLst>
          </p:cNvPr>
          <p:cNvSpPr txBox="1"/>
          <p:nvPr/>
        </p:nvSpPr>
        <p:spPr>
          <a:xfrm>
            <a:off x="3283427" y="6173027"/>
            <a:ext cx="1971675" cy="307777"/>
          </a:xfrm>
          <a:prstGeom prst="rect">
            <a:avLst/>
          </a:prstGeom>
          <a:noFill/>
        </p:spPr>
        <p:txBody>
          <a:bodyPr wrap="square" rtlCol="0">
            <a:spAutoFit/>
          </a:bodyPr>
          <a:lstStyle/>
          <a:p>
            <a:pPr algn="ctr"/>
            <a:r>
              <a:rPr lang="en-US" sz="1400" dirty="0">
                <a:hlinkClick r:id="rId5"/>
              </a:rPr>
              <a:t>Image reference</a:t>
            </a:r>
            <a:endParaRPr lang="en-US" sz="1400" dirty="0"/>
          </a:p>
        </p:txBody>
      </p:sp>
    </p:spTree>
    <p:extLst>
      <p:ext uri="{BB962C8B-B14F-4D97-AF65-F5344CB8AC3E}">
        <p14:creationId xmlns:p14="http://schemas.microsoft.com/office/powerpoint/2010/main" val="3470776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Summary statistics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24</a:t>
            </a:fld>
            <a:endParaRPr lang="en-GB"/>
          </a:p>
        </p:txBody>
      </p:sp>
    </p:spTree>
    <p:extLst>
      <p:ext uri="{BB962C8B-B14F-4D97-AF65-F5344CB8AC3E}">
        <p14:creationId xmlns:p14="http://schemas.microsoft.com/office/powerpoint/2010/main" val="3396173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Summary statistics</a:t>
            </a:r>
            <a:br>
              <a:rPr lang="en-GB" dirty="0"/>
            </a:br>
            <a:r>
              <a:rPr lang="en-GB" dirty="0"/>
              <a:t>(</a:t>
            </a:r>
            <a:r>
              <a:rPr lang="en-GB" b="1" dirty="0"/>
              <a:t>models</a:t>
            </a:r>
            <a:r>
              <a:rPr lang="en-GB" dirty="0"/>
              <a:t> of our data)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514350" indent="-514350">
              <a:buFont typeface="+mj-lt"/>
              <a:buAutoNum type="arabicPeriod"/>
            </a:pPr>
            <a:r>
              <a:rPr lang="en-GB" dirty="0"/>
              <a:t>Measures of central tendency: mean, median, mode</a:t>
            </a:r>
          </a:p>
          <a:p>
            <a:pPr marL="514350" indent="-514350">
              <a:buFont typeface="+mj-lt"/>
              <a:buAutoNum type="arabicPeriod"/>
            </a:pPr>
            <a:r>
              <a:rPr lang="en-GB" dirty="0"/>
              <a:t>Measures of dispersion: variance, standard deviation, range measures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25</a:t>
            </a:fld>
            <a:endParaRPr lang="en-GB"/>
          </a:p>
        </p:txBody>
      </p:sp>
    </p:spTree>
    <p:extLst>
      <p:ext uri="{BB962C8B-B14F-4D97-AF65-F5344CB8AC3E}">
        <p14:creationId xmlns:p14="http://schemas.microsoft.com/office/powerpoint/2010/main" val="565484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Measures of central tendency</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26</a:t>
            </a:fld>
            <a:endParaRPr lang="en-GB"/>
          </a:p>
        </p:txBody>
      </p:sp>
    </p:spTree>
    <p:extLst>
      <p:ext uri="{BB962C8B-B14F-4D97-AF65-F5344CB8AC3E}">
        <p14:creationId xmlns:p14="http://schemas.microsoft.com/office/powerpoint/2010/main" val="3220365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Mode (fashion in French!)</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305050" y="2387948"/>
            <a:ext cx="7177088" cy="3872733"/>
          </a:xfrm>
        </p:spPr>
        <p:txBody>
          <a:bodyPr>
            <a:noAutofit/>
          </a:bodyPr>
          <a:lstStyle/>
          <a:p>
            <a:pPr marL="0" indent="0">
              <a:buNone/>
            </a:pPr>
            <a:r>
              <a:rPr lang="en-GB" dirty="0"/>
              <a:t>The value with the highest frequency.</a:t>
            </a:r>
          </a:p>
          <a:p>
            <a:endParaRPr lang="en-GB" dirty="0"/>
          </a:p>
          <a:p>
            <a:endParaRPr lang="en-GB" dirty="0"/>
          </a:p>
          <a:p>
            <a:endParaRPr lang="en-GB" dirty="0"/>
          </a:p>
          <a:p>
            <a:endParaRPr lang="en-GB" dirty="0"/>
          </a:p>
          <a:p>
            <a:endParaRPr lang="en-GB" dirty="0"/>
          </a:p>
          <a:p>
            <a:endParaRPr lang="en-GB" dirty="0"/>
          </a:p>
          <a:p>
            <a:pPr marL="0" indent="0">
              <a:buNone/>
            </a:pPr>
            <a:r>
              <a:rPr lang="en-GB" sz="2400" dirty="0"/>
              <a:t>Can be used for categorical, continuous, count, and ordinal data.</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27</a:t>
            </a:fld>
            <a:endParaRPr lang="en-GB"/>
          </a:p>
        </p:txBody>
      </p:sp>
      <p:pic>
        <p:nvPicPr>
          <p:cNvPr id="10" name="Picture 9">
            <a:extLst>
              <a:ext uri="{FF2B5EF4-FFF2-40B4-BE49-F238E27FC236}">
                <a16:creationId xmlns:a16="http://schemas.microsoft.com/office/drawing/2014/main" id="{0AE02D75-28FD-9346-A007-73E7C49DA50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71775" y="2387948"/>
            <a:ext cx="4324350" cy="3646479"/>
          </a:xfrm>
          <a:prstGeom prst="rect">
            <a:avLst/>
          </a:prstGeom>
        </p:spPr>
      </p:pic>
      <p:pic>
        <p:nvPicPr>
          <p:cNvPr id="11" name="Picture 10">
            <a:extLst>
              <a:ext uri="{FF2B5EF4-FFF2-40B4-BE49-F238E27FC236}">
                <a16:creationId xmlns:a16="http://schemas.microsoft.com/office/drawing/2014/main" id="{42687EF6-60D1-0447-BD12-FA4F50A8571E}"/>
              </a:ext>
            </a:extLst>
          </p:cNvPr>
          <p:cNvPicPr>
            <a:picLocks noChangeAspect="1"/>
          </p:cNvPicPr>
          <p:nvPr/>
        </p:nvPicPr>
        <p:blipFill>
          <a:blip r:embed="rId3"/>
          <a:stretch>
            <a:fillRect/>
          </a:stretch>
        </p:blipFill>
        <p:spPr>
          <a:xfrm>
            <a:off x="7875440" y="1891342"/>
            <a:ext cx="2413297" cy="3680785"/>
          </a:xfrm>
          <a:prstGeom prst="rect">
            <a:avLst/>
          </a:prstGeom>
        </p:spPr>
      </p:pic>
      <p:cxnSp>
        <p:nvCxnSpPr>
          <p:cNvPr id="8" name="Straight Arrow Connector 7">
            <a:extLst>
              <a:ext uri="{FF2B5EF4-FFF2-40B4-BE49-F238E27FC236}">
                <a16:creationId xmlns:a16="http://schemas.microsoft.com/office/drawing/2014/main" id="{E61C2A15-55A8-F840-85ED-31634ABD2820}"/>
              </a:ext>
            </a:extLst>
          </p:cNvPr>
          <p:cNvCxnSpPr>
            <a:cxnSpLocks/>
          </p:cNvCxnSpPr>
          <p:nvPr/>
        </p:nvCxnSpPr>
        <p:spPr>
          <a:xfrm flipH="1">
            <a:off x="4803066" y="2828926"/>
            <a:ext cx="1090528" cy="371475"/>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0FE213F-D675-2747-91B4-7E513745A23E}"/>
              </a:ext>
            </a:extLst>
          </p:cNvPr>
          <p:cNvCxnSpPr>
            <a:cxnSpLocks/>
          </p:cNvCxnSpPr>
          <p:nvPr/>
        </p:nvCxnSpPr>
        <p:spPr>
          <a:xfrm>
            <a:off x="5893594" y="2828926"/>
            <a:ext cx="1926474" cy="219071"/>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829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Arithmetic mean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The mean: Sum of all observations (x</a:t>
                </a:r>
                <a:r>
                  <a:rPr lang="en-GB" baseline="-25000" dirty="0"/>
                  <a:t>1</a:t>
                </a:r>
                <a:r>
                  <a:rPr lang="en-GB" dirty="0"/>
                  <a:t> … </a:t>
                </a:r>
                <a:r>
                  <a:rPr lang="en-GB" dirty="0" err="1"/>
                  <a:t>x</a:t>
                </a:r>
                <a:r>
                  <a:rPr lang="en-GB" baseline="-25000" dirty="0" err="1"/>
                  <a:t>n</a:t>
                </a:r>
                <a:r>
                  <a:rPr lang="en-GB" dirty="0"/>
                  <a:t>) divided by the number of observations (N)</a:t>
                </a:r>
              </a:p>
              <a:p>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sz="3200" i="1">
                              <a:latin typeface="Cambria Math" panose="02040503050406030204" pitchFamily="18" charset="0"/>
                            </a:rPr>
                          </m:ctrlPr>
                        </m:fPr>
                        <m:num>
                          <m:r>
                            <m:rPr>
                              <m:nor/>
                            </m:rPr>
                            <a:rPr lang="en-GB" sz="3200" i="1" dirty="0"/>
                            <m:t>x</m:t>
                          </m:r>
                          <m:r>
                            <m:rPr>
                              <m:nor/>
                            </m:rPr>
                            <a:rPr lang="en-GB" sz="3200" i="1" baseline="-25000" dirty="0"/>
                            <m:t>1</m:t>
                          </m:r>
                          <m:r>
                            <m:rPr>
                              <m:nor/>
                            </m:rPr>
                            <a:rPr lang="en-GB" sz="3200" i="1" dirty="0"/>
                            <m:t> + </m:t>
                          </m:r>
                          <m:r>
                            <m:rPr>
                              <m:nor/>
                            </m:rPr>
                            <a:rPr lang="en-GB" sz="3200" i="1" dirty="0"/>
                            <m:t>x</m:t>
                          </m:r>
                          <m:r>
                            <m:rPr>
                              <m:nor/>
                            </m:rPr>
                            <a:rPr lang="en-GB" sz="3200" i="1" baseline="-25000" dirty="0"/>
                            <m:t>2</m:t>
                          </m:r>
                          <m:r>
                            <m:rPr>
                              <m:nor/>
                            </m:rPr>
                            <a:rPr lang="en-GB" sz="3200" i="1" dirty="0"/>
                            <m:t> + </m:t>
                          </m:r>
                          <m:r>
                            <m:rPr>
                              <m:nor/>
                            </m:rPr>
                            <a:rPr lang="en-GB" sz="3200" i="1" dirty="0"/>
                            <m:t>x</m:t>
                          </m:r>
                          <m:r>
                            <m:rPr>
                              <m:nor/>
                            </m:rPr>
                            <a:rPr lang="en-GB" sz="3200" i="1" baseline="-25000" dirty="0"/>
                            <m:t>3</m:t>
                          </m:r>
                          <m:r>
                            <m:rPr>
                              <m:nor/>
                            </m:rPr>
                            <a:rPr lang="en-GB" sz="3200" i="1" dirty="0"/>
                            <m:t> + … + </m:t>
                          </m:r>
                          <m:r>
                            <m:rPr>
                              <m:nor/>
                            </m:rPr>
                            <a:rPr lang="en-GB" sz="3200" i="1" dirty="0"/>
                            <m:t>xn</m:t>
                          </m:r>
                        </m:num>
                        <m:den>
                          <m:r>
                            <a:rPr lang="en-GB" sz="3200" i="1">
                              <a:latin typeface="Cambria Math" panose="02040503050406030204" pitchFamily="18" charset="0"/>
                            </a:rPr>
                            <m:t>𝑁</m:t>
                          </m:r>
                        </m:den>
                      </m:f>
                    </m:oMath>
                  </m:oMathPara>
                </a14:m>
                <a:endParaRPr lang="en-GB" dirty="0"/>
              </a:p>
              <a:p>
                <a:pPr marL="0" indent="0">
                  <a:buNone/>
                </a:pPr>
                <a:endParaRPr lang="en-GB" dirty="0"/>
              </a:p>
              <a:p>
                <a:r>
                  <a:rPr lang="en-GB" dirty="0"/>
                  <a:t> Can be calculated for continuous data and count data</a:t>
                </a:r>
              </a:p>
              <a:p>
                <a:r>
                  <a:rPr lang="en-GB" b="1" dirty="0"/>
                  <a:t> </a:t>
                </a:r>
                <a:r>
                  <a:rPr lang="en-GB" dirty="0"/>
                  <a:t>The most widely used measure of central tendency</a:t>
                </a:r>
              </a:p>
            </p:txBody>
          </p:sp>
        </mc:Choice>
        <mc:Fallback xmlns="">
          <p:sp>
            <p:nvSpPr>
              <p:cNvPr id="3" name="Content Placeholder 2">
                <a:extLst>
                  <a:ext uri="{FF2B5EF4-FFF2-40B4-BE49-F238E27FC236}">
                    <a16:creationId xmlns:a16="http://schemas.microsoft.com/office/drawing/2014/main" id="{6B00EBB0-C201-4A10-94AA-7CB90BEB9D0A}"/>
                  </a:ext>
                </a:extLst>
              </p:cNvPr>
              <p:cNvSpPr>
                <a:spLocks noGrp="1" noRot="1" noChangeAspect="1" noMove="1" noResize="1" noEditPoints="1" noAdjustHandles="1" noChangeArrowheads="1" noChangeShapeType="1" noTextEdit="1"/>
              </p:cNvSpPr>
              <p:nvPr>
                <p:ph idx="1"/>
              </p:nvPr>
            </p:nvSpPr>
            <p:spPr>
              <a:xfrm>
                <a:off x="2152650" y="2234154"/>
                <a:ext cx="7886700" cy="3872733"/>
              </a:xfrm>
              <a:blipFill>
                <a:blip r:embed="rId3"/>
                <a:stretch>
                  <a:fillRect/>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28</a:t>
            </a:fld>
            <a:endParaRPr lang="en-GB"/>
          </a:p>
        </p:txBody>
      </p:sp>
    </p:spTree>
    <p:extLst>
      <p:ext uri="{BB962C8B-B14F-4D97-AF65-F5344CB8AC3E}">
        <p14:creationId xmlns:p14="http://schemas.microsoft.com/office/powerpoint/2010/main" val="3426654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Median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The middle point in a sorted list of values.</a:t>
            </a:r>
          </a:p>
          <a:p>
            <a:r>
              <a:rPr lang="en-GB" dirty="0"/>
              <a:t>Can be used for continuous, ordinal, and count data</a:t>
            </a:r>
          </a:p>
          <a:p>
            <a:pPr marL="0" indent="0">
              <a:buNone/>
            </a:pPr>
            <a:endParaRPr lang="en-GB" dirty="0"/>
          </a:p>
          <a:p>
            <a:pPr marL="0" indent="0">
              <a:buNone/>
            </a:pPr>
            <a:endParaRPr lang="en-GB" dirty="0"/>
          </a:p>
          <a:p>
            <a:pPr marL="0" indent="0">
              <a:buNone/>
            </a:pPr>
            <a:r>
              <a:rPr lang="en-GB" dirty="0"/>
              <a:t>To calculate the median: </a:t>
            </a:r>
          </a:p>
          <a:p>
            <a:pPr lvl="0"/>
            <a:r>
              <a:rPr lang="en-GB" dirty="0"/>
              <a:t>First sort the values, then find the middle point.</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29</a:t>
            </a:fld>
            <a:endParaRPr lang="en-GB"/>
          </a:p>
        </p:txBody>
      </p:sp>
    </p:spTree>
    <p:extLst>
      <p:ext uri="{BB962C8B-B14F-4D97-AF65-F5344CB8AC3E}">
        <p14:creationId xmlns:p14="http://schemas.microsoft.com/office/powerpoint/2010/main" val="41173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Data wrangling: A reminder</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3</a:t>
            </a:fld>
            <a:endParaRPr lang="en-GB"/>
          </a:p>
        </p:txBody>
      </p:sp>
    </p:spTree>
    <p:extLst>
      <p:ext uri="{BB962C8B-B14F-4D97-AF65-F5344CB8AC3E}">
        <p14:creationId xmlns:p14="http://schemas.microsoft.com/office/powerpoint/2010/main" val="2128128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Median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4786313" cy="3872733"/>
          </a:xfrm>
        </p:spPr>
        <p:txBody>
          <a:bodyPr>
            <a:noAutofit/>
          </a:bodyPr>
          <a:lstStyle/>
          <a:p>
            <a:pPr marL="0" indent="0">
              <a:buNone/>
            </a:pPr>
            <a:r>
              <a:rPr lang="en-GB" dirty="0"/>
              <a:t>If there’s an </a:t>
            </a:r>
            <a:r>
              <a:rPr lang="en-GB" b="1" dirty="0"/>
              <a:t>odd</a:t>
            </a:r>
            <a:r>
              <a:rPr lang="en-GB" dirty="0"/>
              <a:t> number of values:</a:t>
            </a:r>
          </a:p>
          <a:p>
            <a:pPr lvl="0"/>
            <a:r>
              <a:rPr lang="en-GB" dirty="0"/>
              <a:t>There is only one point in the middle of the sorted list of values. That’s the median.</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30</a:t>
            </a:fld>
            <a:endParaRPr lang="en-GB"/>
          </a:p>
        </p:txBody>
      </p:sp>
      <p:pic>
        <p:nvPicPr>
          <p:cNvPr id="7" name="Picture 6">
            <a:extLst>
              <a:ext uri="{FF2B5EF4-FFF2-40B4-BE49-F238E27FC236}">
                <a16:creationId xmlns:a16="http://schemas.microsoft.com/office/drawing/2014/main" id="{F27CFBE2-7CBE-A24E-BD5A-D3A8C7270B35}"/>
              </a:ext>
            </a:extLst>
          </p:cNvPr>
          <p:cNvPicPr>
            <a:picLocks noChangeAspect="1"/>
          </p:cNvPicPr>
          <p:nvPr/>
        </p:nvPicPr>
        <p:blipFill rotWithShape="1">
          <a:blip r:embed="rId2"/>
          <a:srcRect l="59241"/>
          <a:stretch/>
        </p:blipFill>
        <p:spPr>
          <a:xfrm>
            <a:off x="7299351" y="1771902"/>
            <a:ext cx="2880000" cy="4262565"/>
          </a:xfrm>
          <a:prstGeom prst="rect">
            <a:avLst/>
          </a:prstGeom>
        </p:spPr>
      </p:pic>
    </p:spTree>
    <p:extLst>
      <p:ext uri="{BB962C8B-B14F-4D97-AF65-F5344CB8AC3E}">
        <p14:creationId xmlns:p14="http://schemas.microsoft.com/office/powerpoint/2010/main" val="3444408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Median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814888" cy="3872733"/>
          </a:xfrm>
        </p:spPr>
        <p:txBody>
          <a:bodyPr>
            <a:noAutofit/>
          </a:bodyPr>
          <a:lstStyle/>
          <a:p>
            <a:pPr marL="0" indent="0">
              <a:buNone/>
            </a:pPr>
            <a:r>
              <a:rPr lang="en-GB" dirty="0"/>
              <a:t>If there’s an </a:t>
            </a:r>
            <a:r>
              <a:rPr lang="en-GB" b="1" dirty="0"/>
              <a:t>even</a:t>
            </a:r>
            <a:r>
              <a:rPr lang="en-GB" dirty="0"/>
              <a:t> number of values:</a:t>
            </a:r>
          </a:p>
          <a:p>
            <a:pPr lvl="0"/>
            <a:r>
              <a:rPr lang="en-GB" dirty="0"/>
              <a:t>Find the two points in the middle of the sorted list. </a:t>
            </a:r>
          </a:p>
          <a:p>
            <a:pPr lvl="0"/>
            <a:r>
              <a:rPr lang="en-GB" dirty="0"/>
              <a:t>The median is the arithmetic mean of these two points.</a:t>
            </a:r>
          </a:p>
          <a:p>
            <a:pPr lvl="0"/>
            <a:r>
              <a:rPr lang="en-GB" dirty="0"/>
              <a:t>Here, (465 + 564) / 2 = 514.5</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31</a:t>
            </a:fld>
            <a:endParaRPr lang="en-GB"/>
          </a:p>
        </p:txBody>
      </p:sp>
      <p:pic>
        <p:nvPicPr>
          <p:cNvPr id="7" name="Picture 6">
            <a:extLst>
              <a:ext uri="{FF2B5EF4-FFF2-40B4-BE49-F238E27FC236}">
                <a16:creationId xmlns:a16="http://schemas.microsoft.com/office/drawing/2014/main" id="{F27CFBE2-7CBE-A24E-BD5A-D3A8C7270B35}"/>
              </a:ext>
            </a:extLst>
          </p:cNvPr>
          <p:cNvPicPr>
            <a:picLocks noChangeAspect="1"/>
          </p:cNvPicPr>
          <p:nvPr/>
        </p:nvPicPr>
        <p:blipFill rotWithShape="1">
          <a:blip r:embed="rId2"/>
          <a:srcRect r="58303"/>
          <a:stretch/>
        </p:blipFill>
        <p:spPr>
          <a:xfrm>
            <a:off x="6967538" y="1819887"/>
            <a:ext cx="2880000" cy="4166592"/>
          </a:xfrm>
          <a:prstGeom prst="rect">
            <a:avLst/>
          </a:prstGeom>
        </p:spPr>
      </p:pic>
    </p:spTree>
    <p:extLst>
      <p:ext uri="{BB962C8B-B14F-4D97-AF65-F5344CB8AC3E}">
        <p14:creationId xmlns:p14="http://schemas.microsoft.com/office/powerpoint/2010/main" val="2660576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Median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32</a:t>
            </a:fld>
            <a:endParaRPr lang="en-GB"/>
          </a:p>
        </p:txBody>
      </p:sp>
      <p:pic>
        <p:nvPicPr>
          <p:cNvPr id="7" name="Content Placeholder 6">
            <a:extLst>
              <a:ext uri="{FF2B5EF4-FFF2-40B4-BE49-F238E27FC236}">
                <a16:creationId xmlns:a16="http://schemas.microsoft.com/office/drawing/2014/main" id="{400DFF8E-EFC1-B34E-B1D8-F125770FCEDE}"/>
              </a:ext>
            </a:extLst>
          </p:cNvPr>
          <p:cNvPicPr>
            <a:picLocks noGrp="1" noChangeAspect="1"/>
          </p:cNvPicPr>
          <p:nvPr>
            <p:ph idx="1"/>
          </p:nvPr>
        </p:nvPicPr>
        <p:blipFill>
          <a:blip r:embed="rId2"/>
          <a:stretch>
            <a:fillRect/>
          </a:stretch>
        </p:blipFill>
        <p:spPr>
          <a:xfrm>
            <a:off x="2885485" y="2233613"/>
            <a:ext cx="6421030" cy="3873500"/>
          </a:xfrm>
          <a:prstGeom prst="rect">
            <a:avLst/>
          </a:prstGeom>
        </p:spPr>
      </p:pic>
    </p:spTree>
    <p:extLst>
      <p:ext uri="{BB962C8B-B14F-4D97-AF65-F5344CB8AC3E}">
        <p14:creationId xmlns:p14="http://schemas.microsoft.com/office/powerpoint/2010/main" val="710916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Robust measures of central tendency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4314825" cy="3872733"/>
          </a:xfrm>
        </p:spPr>
        <p:txBody>
          <a:bodyPr>
            <a:noAutofit/>
          </a:bodyPr>
          <a:lstStyle/>
          <a:p>
            <a:r>
              <a:rPr lang="en-GB" dirty="0"/>
              <a:t>The </a:t>
            </a:r>
            <a:r>
              <a:rPr lang="en-GB" b="1" dirty="0"/>
              <a:t>mean</a:t>
            </a:r>
            <a:r>
              <a:rPr lang="en-GB" dirty="0"/>
              <a:t> is the most widely used summary statistic. </a:t>
            </a:r>
          </a:p>
          <a:p>
            <a:r>
              <a:rPr lang="en-GB" dirty="0"/>
              <a:t>But: It’s not a very “robust” statistic as it’s easily affect by extreme values (outliers).</a:t>
            </a:r>
          </a:p>
          <a:p>
            <a:pPr marL="0" indent="0">
              <a:buNone/>
            </a:pPr>
            <a:endParaRPr lang="en-GB" dirty="0"/>
          </a:p>
          <a:p>
            <a:pPr marL="0" indent="0">
              <a:buNone/>
            </a:pPr>
            <a:r>
              <a:rPr lang="en-GB" dirty="0"/>
              <a:t>Compare:</a:t>
            </a:r>
          </a:p>
          <a:p>
            <a:r>
              <a:rPr lang="en-GB" dirty="0"/>
              <a:t>M with outlier = </a:t>
            </a:r>
            <a:r>
              <a:rPr lang="en-GB" b="1" dirty="0"/>
              <a:t>612</a:t>
            </a:r>
          </a:p>
          <a:p>
            <a:r>
              <a:rPr lang="en-GB" dirty="0"/>
              <a:t>M without outlier = </a:t>
            </a:r>
            <a:r>
              <a:rPr lang="en-GB" b="1" dirty="0"/>
              <a:t>499</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33</a:t>
            </a:fld>
            <a:endParaRPr lang="en-GB"/>
          </a:p>
        </p:txBody>
      </p:sp>
      <p:pic>
        <p:nvPicPr>
          <p:cNvPr id="7" name="Picture 6">
            <a:extLst>
              <a:ext uri="{FF2B5EF4-FFF2-40B4-BE49-F238E27FC236}">
                <a16:creationId xmlns:a16="http://schemas.microsoft.com/office/drawing/2014/main" id="{AA3BE03F-F342-324E-B4B3-2E1A100DC2B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000" y="2234154"/>
            <a:ext cx="4320000" cy="3791391"/>
          </a:xfrm>
          <a:prstGeom prst="rect">
            <a:avLst/>
          </a:prstGeom>
        </p:spPr>
      </p:pic>
      <p:cxnSp>
        <p:nvCxnSpPr>
          <p:cNvPr id="6" name="Straight Arrow Connector 5">
            <a:extLst>
              <a:ext uri="{FF2B5EF4-FFF2-40B4-BE49-F238E27FC236}">
                <a16:creationId xmlns:a16="http://schemas.microsoft.com/office/drawing/2014/main" id="{5B0A55BD-AC0D-1640-B0A2-F485165052BC}"/>
              </a:ext>
            </a:extLst>
          </p:cNvPr>
          <p:cNvCxnSpPr/>
          <p:nvPr/>
        </p:nvCxnSpPr>
        <p:spPr>
          <a:xfrm>
            <a:off x="9882188" y="3686176"/>
            <a:ext cx="0" cy="885825"/>
          </a:xfrm>
          <a:prstGeom prst="straightConnector1">
            <a:avLst/>
          </a:prstGeom>
          <a:ln w="12700">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10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Robust measures of central tendency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586288" cy="3872733"/>
          </a:xfrm>
        </p:spPr>
        <p:txBody>
          <a:bodyPr>
            <a:noAutofit/>
          </a:bodyPr>
          <a:lstStyle/>
          <a:p>
            <a:r>
              <a:rPr lang="en-GB" dirty="0"/>
              <a:t>The </a:t>
            </a:r>
            <a:r>
              <a:rPr lang="en-GB" b="1" dirty="0"/>
              <a:t>median</a:t>
            </a:r>
            <a:r>
              <a:rPr lang="en-GB" dirty="0"/>
              <a:t> is a more robust statistics; it’s not easily affected by extreme scores.</a:t>
            </a:r>
          </a:p>
          <a:p>
            <a:pPr marL="0" indent="0">
              <a:buNone/>
            </a:pPr>
            <a:endParaRPr lang="en-GB" dirty="0"/>
          </a:p>
          <a:p>
            <a:pPr marL="0" indent="0">
              <a:buNone/>
            </a:pPr>
            <a:r>
              <a:rPr lang="en-GB" dirty="0"/>
              <a:t>Compare:</a:t>
            </a:r>
          </a:p>
          <a:p>
            <a:r>
              <a:rPr lang="en-GB" dirty="0"/>
              <a:t>Median with outlier: </a:t>
            </a:r>
            <a:r>
              <a:rPr lang="en-GB" b="1" dirty="0"/>
              <a:t>465</a:t>
            </a:r>
          </a:p>
          <a:p>
            <a:r>
              <a:rPr lang="en-GB" dirty="0"/>
              <a:t>Median without outlier: </a:t>
            </a:r>
            <a:r>
              <a:rPr lang="en-GB" b="1" dirty="0"/>
              <a:t>461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34</a:t>
            </a:fld>
            <a:endParaRPr lang="en-GB"/>
          </a:p>
        </p:txBody>
      </p:sp>
      <p:pic>
        <p:nvPicPr>
          <p:cNvPr id="7" name="Picture 6">
            <a:extLst>
              <a:ext uri="{FF2B5EF4-FFF2-40B4-BE49-F238E27FC236}">
                <a16:creationId xmlns:a16="http://schemas.microsoft.com/office/drawing/2014/main" id="{AA3BE03F-F342-324E-B4B3-2E1A100DC2B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000" y="2234154"/>
            <a:ext cx="4320000" cy="3791391"/>
          </a:xfrm>
          <a:prstGeom prst="rect">
            <a:avLst/>
          </a:prstGeom>
        </p:spPr>
      </p:pic>
      <p:cxnSp>
        <p:nvCxnSpPr>
          <p:cNvPr id="6" name="Straight Arrow Connector 5">
            <a:extLst>
              <a:ext uri="{FF2B5EF4-FFF2-40B4-BE49-F238E27FC236}">
                <a16:creationId xmlns:a16="http://schemas.microsoft.com/office/drawing/2014/main" id="{5B0A55BD-AC0D-1640-B0A2-F485165052BC}"/>
              </a:ext>
            </a:extLst>
          </p:cNvPr>
          <p:cNvCxnSpPr/>
          <p:nvPr/>
        </p:nvCxnSpPr>
        <p:spPr>
          <a:xfrm>
            <a:off x="9882188" y="3686176"/>
            <a:ext cx="0" cy="885825"/>
          </a:xfrm>
          <a:prstGeom prst="straightConnector1">
            <a:avLst/>
          </a:prstGeom>
          <a:ln w="12700">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37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Compare mean and median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586288" cy="3872733"/>
          </a:xfrm>
        </p:spPr>
        <p:txBody>
          <a:bodyPr>
            <a:noAutofit/>
          </a:bodyPr>
          <a:lstStyle/>
          <a:p>
            <a:pPr marL="0" indent="0">
              <a:buNone/>
            </a:pPr>
            <a:r>
              <a:rPr lang="en-GB" dirty="0"/>
              <a:t>When there are extreme values, the median is a better model of our data.</a:t>
            </a:r>
          </a:p>
          <a:p>
            <a:r>
              <a:rPr lang="en-GB" dirty="0"/>
              <a:t>M </a:t>
            </a:r>
            <a:r>
              <a:rPr lang="en-GB" i="1" dirty="0"/>
              <a:t>with</a:t>
            </a:r>
            <a:r>
              <a:rPr lang="en-GB" dirty="0"/>
              <a:t> outlier = 612</a:t>
            </a:r>
          </a:p>
          <a:p>
            <a:r>
              <a:rPr lang="en-GB" dirty="0"/>
              <a:t>Median </a:t>
            </a:r>
            <a:r>
              <a:rPr lang="en-GB" i="1" dirty="0"/>
              <a:t>with</a:t>
            </a:r>
            <a:r>
              <a:rPr lang="en-GB" dirty="0"/>
              <a:t> outlier: 465</a:t>
            </a:r>
          </a:p>
          <a:p>
            <a:r>
              <a:rPr lang="en-GB" dirty="0"/>
              <a:t>M </a:t>
            </a:r>
            <a:r>
              <a:rPr lang="en-GB" i="1" dirty="0"/>
              <a:t>without</a:t>
            </a:r>
            <a:r>
              <a:rPr lang="en-GB" dirty="0"/>
              <a:t> outlier = 499</a:t>
            </a:r>
          </a:p>
          <a:p>
            <a:r>
              <a:rPr lang="en-GB" dirty="0"/>
              <a:t>Median </a:t>
            </a:r>
            <a:r>
              <a:rPr lang="en-GB" i="1" dirty="0"/>
              <a:t>without</a:t>
            </a:r>
            <a:r>
              <a:rPr lang="en-GB" dirty="0"/>
              <a:t> outlier: 461</a:t>
            </a:r>
          </a:p>
          <a:p>
            <a:endParaRPr lang="en-GB" dirty="0"/>
          </a:p>
          <a:p>
            <a:pPr marL="0" indent="0">
              <a:buNone/>
            </a:pPr>
            <a:r>
              <a:rPr lang="en-GB" dirty="0"/>
              <a:t>So why not just use the median?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35</a:t>
            </a:fld>
            <a:endParaRPr lang="en-GB"/>
          </a:p>
        </p:txBody>
      </p:sp>
      <p:pic>
        <p:nvPicPr>
          <p:cNvPr id="7" name="Picture 6">
            <a:extLst>
              <a:ext uri="{FF2B5EF4-FFF2-40B4-BE49-F238E27FC236}">
                <a16:creationId xmlns:a16="http://schemas.microsoft.com/office/drawing/2014/main" id="{AA3BE03F-F342-324E-B4B3-2E1A100DC2B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000" y="2234154"/>
            <a:ext cx="4320000" cy="3791391"/>
          </a:xfrm>
          <a:prstGeom prst="rect">
            <a:avLst/>
          </a:prstGeom>
        </p:spPr>
      </p:pic>
      <p:cxnSp>
        <p:nvCxnSpPr>
          <p:cNvPr id="6" name="Straight Arrow Connector 5">
            <a:extLst>
              <a:ext uri="{FF2B5EF4-FFF2-40B4-BE49-F238E27FC236}">
                <a16:creationId xmlns:a16="http://schemas.microsoft.com/office/drawing/2014/main" id="{5B0A55BD-AC0D-1640-B0A2-F485165052BC}"/>
              </a:ext>
            </a:extLst>
          </p:cNvPr>
          <p:cNvCxnSpPr/>
          <p:nvPr/>
        </p:nvCxnSpPr>
        <p:spPr>
          <a:xfrm>
            <a:off x="9882188" y="3686176"/>
            <a:ext cx="0" cy="885825"/>
          </a:xfrm>
          <a:prstGeom prst="straightConnector1">
            <a:avLst/>
          </a:prstGeom>
          <a:ln w="12700">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78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More robust alternatives to the standard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b="1" dirty="0"/>
              <a:t>Trimmed mean</a:t>
            </a:r>
            <a:r>
              <a:rPr lang="en-GB" dirty="0"/>
              <a:t>: Extreme values are removed before calculating the mean as normal (</a:t>
            </a:r>
            <a:r>
              <a:rPr lang="en-GB" dirty="0">
                <a:latin typeface="Courier New" panose="02070309020205020404" pitchFamily="49" charset="0"/>
                <a:cs typeface="Courier New" panose="02070309020205020404" pitchFamily="49" charset="0"/>
              </a:rPr>
              <a:t>trim() </a:t>
            </a:r>
            <a:r>
              <a:rPr lang="en-GB" dirty="0"/>
              <a:t>function)</a:t>
            </a:r>
          </a:p>
          <a:p>
            <a:pPr lvl="0"/>
            <a:r>
              <a:rPr lang="en-GB" b="1" dirty="0"/>
              <a:t>“</a:t>
            </a:r>
            <a:r>
              <a:rPr lang="en-GB" b="1" dirty="0" err="1"/>
              <a:t>Winsorized</a:t>
            </a:r>
            <a:r>
              <a:rPr lang="en-GB" b="1" dirty="0"/>
              <a:t>” mean</a:t>
            </a:r>
            <a:r>
              <a:rPr lang="en-GB" dirty="0"/>
              <a:t>: Extreme values are replaced with values at the thresholds of the extremes, e.g. the 90</a:t>
            </a:r>
            <a:r>
              <a:rPr lang="en-GB" baseline="30000" dirty="0"/>
              <a:t>th</a:t>
            </a:r>
            <a:r>
              <a:rPr lang="en-GB" dirty="0"/>
              <a:t> percentile.</a:t>
            </a:r>
          </a:p>
          <a:p>
            <a:pPr lvl="0"/>
            <a:r>
              <a:rPr lang="en-GB" dirty="0"/>
              <a:t>So, why not just always used these?</a:t>
            </a:r>
          </a:p>
          <a:p>
            <a:pPr lvl="0"/>
            <a:r>
              <a:rPr lang="en-GB" dirty="0"/>
              <a:t>Whatever you choose, justify your decision and be transparent about it in the report.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36</a:t>
            </a:fld>
            <a:endParaRPr lang="en-GB"/>
          </a:p>
        </p:txBody>
      </p:sp>
    </p:spTree>
    <p:extLst>
      <p:ext uri="{BB962C8B-B14F-4D97-AF65-F5344CB8AC3E}">
        <p14:creationId xmlns:p14="http://schemas.microsoft.com/office/powerpoint/2010/main" val="1395515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Measures of dispersion</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37</a:t>
            </a:fld>
            <a:endParaRPr lang="en-GB"/>
          </a:p>
        </p:txBody>
      </p:sp>
    </p:spTree>
    <p:extLst>
      <p:ext uri="{BB962C8B-B14F-4D97-AF65-F5344CB8AC3E}">
        <p14:creationId xmlns:p14="http://schemas.microsoft.com/office/powerpoint/2010/main" val="2277070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Measures of dispersion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6343650" cy="3872733"/>
          </a:xfrm>
        </p:spPr>
        <p:txBody>
          <a:bodyPr>
            <a:noAutofit/>
          </a:bodyPr>
          <a:lstStyle/>
          <a:p>
            <a:r>
              <a:rPr lang="en-GB" dirty="0"/>
              <a:t>Tell us how the observations in our variables are spread out.</a:t>
            </a:r>
          </a:p>
          <a:p>
            <a:r>
              <a:rPr lang="en-GB" dirty="0"/>
              <a:t>Provide information about the variability in our data.</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38</a:t>
            </a:fld>
            <a:endParaRPr lang="en-GB"/>
          </a:p>
        </p:txBody>
      </p:sp>
      <p:pic>
        <p:nvPicPr>
          <p:cNvPr id="6" name="Picture 5">
            <a:extLst>
              <a:ext uri="{FF2B5EF4-FFF2-40B4-BE49-F238E27FC236}">
                <a16:creationId xmlns:a16="http://schemas.microsoft.com/office/drawing/2014/main" id="{B117DB37-02F2-A34F-941A-B168FE7A3531}"/>
              </a:ext>
            </a:extLst>
          </p:cNvPr>
          <p:cNvPicPr/>
          <p:nvPr/>
        </p:nvPicPr>
        <p:blipFill>
          <a:blip r:embed="rId2">
            <a:extLst>
              <a:ext uri="{28A0092B-C50C-407E-A947-70E740481C1C}">
                <a14:useLocalDpi xmlns:a14="http://schemas.microsoft.com/office/drawing/2010/main" val="0"/>
              </a:ext>
            </a:extLst>
          </a:blip>
          <a:stretch>
            <a:fillRect/>
          </a:stretch>
        </p:blipFill>
        <p:spPr>
          <a:xfrm>
            <a:off x="13154025" y="1022668"/>
            <a:ext cx="5727700" cy="4812665"/>
          </a:xfrm>
          <a:prstGeom prst="rect">
            <a:avLst/>
          </a:prstGeom>
        </p:spPr>
      </p:pic>
      <p:pic>
        <p:nvPicPr>
          <p:cNvPr id="8" name="Picture 7">
            <a:extLst>
              <a:ext uri="{FF2B5EF4-FFF2-40B4-BE49-F238E27FC236}">
                <a16:creationId xmlns:a16="http://schemas.microsoft.com/office/drawing/2014/main" id="{21D520BA-3559-BD44-8230-ACD171EC8E66}"/>
              </a:ext>
            </a:extLst>
          </p:cNvPr>
          <p:cNvPicPr/>
          <p:nvPr/>
        </p:nvPicPr>
        <p:blipFill>
          <a:blip r:embed="rId3">
            <a:extLst>
              <a:ext uri="{28A0092B-C50C-407E-A947-70E740481C1C}">
                <a14:useLocalDpi xmlns:a14="http://schemas.microsoft.com/office/drawing/2010/main" val="0"/>
              </a:ext>
            </a:extLst>
          </a:blip>
          <a:stretch>
            <a:fillRect/>
          </a:stretch>
        </p:blipFill>
        <p:spPr>
          <a:xfrm>
            <a:off x="13154025" y="1022667"/>
            <a:ext cx="5727700" cy="4812665"/>
          </a:xfrm>
          <a:prstGeom prst="rect">
            <a:avLst/>
          </a:prstGeom>
        </p:spPr>
      </p:pic>
      <p:pic>
        <p:nvPicPr>
          <p:cNvPr id="5" name="Picture 4">
            <a:extLst>
              <a:ext uri="{FF2B5EF4-FFF2-40B4-BE49-F238E27FC236}">
                <a16:creationId xmlns:a16="http://schemas.microsoft.com/office/drawing/2014/main" id="{709A402B-3C31-4B4D-8B2D-33E0A21B074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9635" y="3228149"/>
            <a:ext cx="4876800" cy="3454400"/>
          </a:xfrm>
          <a:prstGeom prst="rect">
            <a:avLst/>
          </a:prstGeom>
        </p:spPr>
      </p:pic>
      <p:sp>
        <p:nvSpPr>
          <p:cNvPr id="10" name="Rectangle 9">
            <a:extLst>
              <a:ext uri="{FF2B5EF4-FFF2-40B4-BE49-F238E27FC236}">
                <a16:creationId xmlns:a16="http://schemas.microsoft.com/office/drawing/2014/main" id="{4E59E35C-5876-7B42-82B9-BC9F2FDC60A4}"/>
              </a:ext>
            </a:extLst>
          </p:cNvPr>
          <p:cNvSpPr/>
          <p:nvPr/>
        </p:nvSpPr>
        <p:spPr>
          <a:xfrm>
            <a:off x="2030597" y="4170519"/>
            <a:ext cx="3729038" cy="1569660"/>
          </a:xfrm>
          <a:prstGeom prst="rect">
            <a:avLst/>
          </a:prstGeom>
        </p:spPr>
        <p:txBody>
          <a:bodyPr wrap="square">
            <a:spAutoFit/>
          </a:bodyPr>
          <a:lstStyle/>
          <a:p>
            <a:r>
              <a:rPr lang="en-GB" sz="2400" b="1" dirty="0"/>
              <a:t>Best practice:</a:t>
            </a:r>
          </a:p>
          <a:p>
            <a:r>
              <a:rPr lang="en-GB" sz="2400" dirty="0"/>
              <a:t>Report a measure of central tendency and a measure of dispersion (e.g., </a:t>
            </a:r>
            <a:r>
              <a:rPr lang="en-GB" sz="2400" b="1" dirty="0"/>
              <a:t>M</a:t>
            </a:r>
            <a:r>
              <a:rPr lang="en-GB" sz="2400" dirty="0"/>
              <a:t> and </a:t>
            </a:r>
            <a:r>
              <a:rPr lang="en-GB" sz="2400" b="1" dirty="0"/>
              <a:t>SD</a:t>
            </a:r>
            <a:r>
              <a:rPr lang="en-GB" sz="2400" dirty="0"/>
              <a:t>)</a:t>
            </a:r>
          </a:p>
        </p:txBody>
      </p:sp>
    </p:spTree>
    <p:extLst>
      <p:ext uri="{BB962C8B-B14F-4D97-AF65-F5344CB8AC3E}">
        <p14:creationId xmlns:p14="http://schemas.microsoft.com/office/powerpoint/2010/main" val="30994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Standard deviation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258050" cy="3872733"/>
          </a:xfrm>
        </p:spPr>
        <p:txBody>
          <a:bodyPr>
            <a:noAutofit/>
          </a:bodyPr>
          <a:lstStyle/>
          <a:p>
            <a:pPr marL="0" indent="0">
              <a:buNone/>
            </a:pPr>
            <a:r>
              <a:rPr lang="en-GB" dirty="0"/>
              <a:t>Measure of dispersion around the </a:t>
            </a:r>
            <a:r>
              <a:rPr lang="en-GB" b="1" dirty="0"/>
              <a:t>mean</a:t>
            </a:r>
          </a:p>
          <a:p>
            <a:pPr marL="0" indent="0">
              <a:buNone/>
            </a:pPr>
            <a:endParaRPr lang="en-GB" dirty="0"/>
          </a:p>
          <a:p>
            <a:pPr marL="0" indent="0">
              <a:buNone/>
            </a:pPr>
            <a:r>
              <a:rPr lang="en-GB" dirty="0"/>
              <a:t>To calculate the SD: </a:t>
            </a:r>
          </a:p>
          <a:p>
            <a:pPr marL="457200" indent="-457200">
              <a:buFont typeface="+mj-lt"/>
              <a:buAutoNum type="arabicPeriod"/>
            </a:pPr>
            <a:r>
              <a:rPr lang="en-GB" sz="2200" dirty="0"/>
              <a:t>Calculate the mean for the sample: </a:t>
            </a:r>
            <a:r>
              <a:rPr lang="en-GB" sz="2400" dirty="0"/>
              <a:t>x̅</a:t>
            </a:r>
            <a:r>
              <a:rPr lang="en-GB" sz="2200" dirty="0"/>
              <a:t>  </a:t>
            </a:r>
          </a:p>
          <a:p>
            <a:pPr marL="457200" indent="-457200">
              <a:buFont typeface="+mj-lt"/>
              <a:buAutoNum type="arabicPeriod"/>
            </a:pPr>
            <a:r>
              <a:rPr lang="en-GB" sz="2200" dirty="0"/>
              <a:t>Calculate, for each data point (x), its difference from the mean and square this value: (x - </a:t>
            </a:r>
            <a:r>
              <a:rPr lang="en-GB" sz="2400" dirty="0"/>
              <a:t>x̅)</a:t>
            </a:r>
            <a:endParaRPr lang="en-GB" sz="2200" dirty="0"/>
          </a:p>
          <a:p>
            <a:pPr marL="457200" indent="-457200">
              <a:buFont typeface="+mj-lt"/>
              <a:buAutoNum type="arabicPeriod"/>
            </a:pPr>
            <a:r>
              <a:rPr lang="en-GB" sz="2200" dirty="0"/>
              <a:t>Sum up the squared differences: (x - </a:t>
            </a:r>
            <a:r>
              <a:rPr lang="en-GB" sz="2400" dirty="0"/>
              <a:t>x̅)</a:t>
            </a:r>
            <a:r>
              <a:rPr lang="en-GB" sz="2400" baseline="30000" dirty="0"/>
              <a:t>2</a:t>
            </a:r>
            <a:endParaRPr lang="en-GB" sz="2200" baseline="30000" dirty="0"/>
          </a:p>
          <a:p>
            <a:pPr marL="457200" indent="-457200">
              <a:buFont typeface="+mj-lt"/>
              <a:buAutoNum type="arabicPeriod"/>
            </a:pPr>
            <a:r>
              <a:rPr lang="en-GB" sz="2200" dirty="0"/>
              <a:t>Divide the “sum of squares” (x - </a:t>
            </a:r>
            <a:r>
              <a:rPr lang="en-GB" sz="2400" dirty="0"/>
              <a:t>x̅)</a:t>
            </a:r>
            <a:r>
              <a:rPr lang="en-GB" sz="2400" baseline="30000" dirty="0"/>
              <a:t>2 </a:t>
            </a:r>
            <a:r>
              <a:rPr lang="en-GB" sz="2200" dirty="0"/>
              <a:t>by the number of observations minus 1 (N – 1).</a:t>
            </a:r>
          </a:p>
          <a:p>
            <a:pPr marL="457200" indent="-457200">
              <a:buFont typeface="+mj-lt"/>
              <a:buAutoNum type="arabicPeriod"/>
            </a:pPr>
            <a:r>
              <a:rPr lang="en-GB" sz="2200" dirty="0"/>
              <a:t>Take the square the root of this number.</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39</a:t>
            </a:fld>
            <a:endParaRPr lang="en-GB"/>
          </a:p>
        </p:txBody>
      </p:sp>
      <p:pic>
        <p:nvPicPr>
          <p:cNvPr id="6" name="Picture 5">
            <a:extLst>
              <a:ext uri="{FF2B5EF4-FFF2-40B4-BE49-F238E27FC236}">
                <a16:creationId xmlns:a16="http://schemas.microsoft.com/office/drawing/2014/main" id="{B117DB37-02F2-A34F-941A-B168FE7A3531}"/>
              </a:ext>
            </a:extLst>
          </p:cNvPr>
          <p:cNvPicPr/>
          <p:nvPr/>
        </p:nvPicPr>
        <p:blipFill>
          <a:blip r:embed="rId2">
            <a:extLst>
              <a:ext uri="{28A0092B-C50C-407E-A947-70E740481C1C}">
                <a14:useLocalDpi xmlns:a14="http://schemas.microsoft.com/office/drawing/2010/main" val="0"/>
              </a:ext>
            </a:extLst>
          </a:blip>
          <a:stretch>
            <a:fillRect/>
          </a:stretch>
        </p:blipFill>
        <p:spPr>
          <a:xfrm>
            <a:off x="13154025" y="1022668"/>
            <a:ext cx="5727700" cy="4812665"/>
          </a:xfrm>
          <a:prstGeom prst="rect">
            <a:avLst/>
          </a:prstGeom>
        </p:spPr>
      </p:pic>
      <p:pic>
        <p:nvPicPr>
          <p:cNvPr id="8" name="Picture 7">
            <a:extLst>
              <a:ext uri="{FF2B5EF4-FFF2-40B4-BE49-F238E27FC236}">
                <a16:creationId xmlns:a16="http://schemas.microsoft.com/office/drawing/2014/main" id="{21D520BA-3559-BD44-8230-ACD171EC8E66}"/>
              </a:ext>
            </a:extLst>
          </p:cNvPr>
          <p:cNvPicPr/>
          <p:nvPr/>
        </p:nvPicPr>
        <p:blipFill>
          <a:blip r:embed="rId3">
            <a:extLst>
              <a:ext uri="{28A0092B-C50C-407E-A947-70E740481C1C}">
                <a14:useLocalDpi xmlns:a14="http://schemas.microsoft.com/office/drawing/2010/main" val="0"/>
              </a:ext>
            </a:extLst>
          </a:blip>
          <a:stretch>
            <a:fillRect/>
          </a:stretch>
        </p:blipFill>
        <p:spPr>
          <a:xfrm>
            <a:off x="12749987" y="811486"/>
            <a:ext cx="5727700" cy="4812665"/>
          </a:xfrm>
          <a:prstGeom prst="rect">
            <a:avLst/>
          </a:prstGeom>
        </p:spPr>
      </p:pic>
      <p:pic>
        <p:nvPicPr>
          <p:cNvPr id="9" name="Picture 4" descr="https://spreadsheetsolving.files.wordpress.com/2013/06/techsmithworf21a.png">
            <a:extLst>
              <a:ext uri="{FF2B5EF4-FFF2-40B4-BE49-F238E27FC236}">
                <a16:creationId xmlns:a16="http://schemas.microsoft.com/office/drawing/2014/main" id="{50833A35-6287-8440-BC92-5AA205DC0A65}"/>
              </a:ext>
            </a:extLst>
          </p:cNvPr>
          <p:cNvPicPr>
            <a:picLocks noChangeAspect="1" noChangeArrowheads="1"/>
          </p:cNvPicPr>
          <p:nvPr/>
        </p:nvPicPr>
        <p:blipFill>
          <a:blip r:embed="rId4" cstate="print"/>
          <a:srcRect/>
          <a:stretch>
            <a:fillRect/>
          </a:stretch>
        </p:blipFill>
        <p:spPr bwMode="auto">
          <a:xfrm>
            <a:off x="7684280" y="1022668"/>
            <a:ext cx="3242459" cy="1291983"/>
          </a:xfrm>
          <a:prstGeom prst="rect">
            <a:avLst/>
          </a:prstGeom>
          <a:noFill/>
        </p:spPr>
      </p:pic>
    </p:spTree>
    <p:extLst>
      <p:ext uri="{BB962C8B-B14F-4D97-AF65-F5344CB8AC3E}">
        <p14:creationId xmlns:p14="http://schemas.microsoft.com/office/powerpoint/2010/main" val="376784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Data Science Workflow</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lgn="r">
              <a:buNone/>
            </a:pPr>
            <a:r>
              <a:rPr lang="en-GB" sz="1600" dirty="0"/>
              <a:t>Reproduced from Andrews (2021)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a:t>
            </a:fld>
            <a:endParaRPr lang="en-GB"/>
          </a:p>
        </p:txBody>
      </p:sp>
      <p:pic>
        <p:nvPicPr>
          <p:cNvPr id="5" name="Picture 4">
            <a:extLst>
              <a:ext uri="{FF2B5EF4-FFF2-40B4-BE49-F238E27FC236}">
                <a16:creationId xmlns:a16="http://schemas.microsoft.com/office/drawing/2014/main" id="{37F352B4-D3AF-3C4D-A857-9BE73112F749}"/>
              </a:ext>
            </a:extLst>
          </p:cNvPr>
          <p:cNvPicPr>
            <a:picLocks noChangeAspect="1"/>
          </p:cNvPicPr>
          <p:nvPr/>
        </p:nvPicPr>
        <p:blipFill>
          <a:blip r:embed="rId2"/>
          <a:stretch>
            <a:fillRect/>
          </a:stretch>
        </p:blipFill>
        <p:spPr>
          <a:xfrm>
            <a:off x="1776000" y="2184873"/>
            <a:ext cx="8640000" cy="2510621"/>
          </a:xfrm>
          <a:prstGeom prst="rect">
            <a:avLst/>
          </a:prstGeom>
        </p:spPr>
      </p:pic>
      <p:sp>
        <p:nvSpPr>
          <p:cNvPr id="6" name="Rectangle 5">
            <a:extLst>
              <a:ext uri="{FF2B5EF4-FFF2-40B4-BE49-F238E27FC236}">
                <a16:creationId xmlns:a16="http://schemas.microsoft.com/office/drawing/2014/main" id="{54B4F3AE-AADC-CE41-900D-C075A142E051}"/>
              </a:ext>
            </a:extLst>
          </p:cNvPr>
          <p:cNvSpPr/>
          <p:nvPr/>
        </p:nvSpPr>
        <p:spPr>
          <a:xfrm>
            <a:off x="1704749" y="5445551"/>
            <a:ext cx="5080021" cy="923330"/>
          </a:xfrm>
          <a:prstGeom prst="rect">
            <a:avLst/>
          </a:prstGeom>
        </p:spPr>
        <p:txBody>
          <a:bodyPr wrap="square">
            <a:spAutoFit/>
          </a:bodyPr>
          <a:lstStyle/>
          <a:p>
            <a:pPr marL="285750" indent="-285750">
              <a:spcAft>
                <a:spcPts val="12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Calibri" panose="020F0502020204030204" pitchFamily="34" charset="0"/>
              </a:rPr>
              <a:t>Data science: the combined application of computational tools and statistical methods to (all aspects of) data analysis.</a:t>
            </a:r>
            <a:endParaRPr lang="en-GB" dirty="0">
              <a:latin typeface="Calibri" panose="020F0502020204030204" pitchFamily="34" charset="0"/>
              <a:ea typeface="Times New Roman" panose="02020603050405020304" pitchFamily="18" charset="0"/>
              <a:cs typeface="Calibri" panose="020F0502020204030204" pitchFamily="34" charset="0"/>
            </a:endParaRPr>
          </a:p>
        </p:txBody>
      </p:sp>
      <p:sp>
        <p:nvSpPr>
          <p:cNvPr id="9" name="Rectangle 8">
            <a:extLst>
              <a:ext uri="{FF2B5EF4-FFF2-40B4-BE49-F238E27FC236}">
                <a16:creationId xmlns:a16="http://schemas.microsoft.com/office/drawing/2014/main" id="{D00FFEB9-EA1C-D643-BD9B-9016854B5730}"/>
              </a:ext>
            </a:extLst>
          </p:cNvPr>
          <p:cNvSpPr/>
          <p:nvPr/>
        </p:nvSpPr>
        <p:spPr>
          <a:xfrm>
            <a:off x="1881187" y="2017914"/>
            <a:ext cx="2828926" cy="1996874"/>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605152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Range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Distance between the smallest and largest data point.</a:t>
            </a:r>
          </a:p>
          <a:p>
            <a:r>
              <a:rPr lang="en-GB" dirty="0"/>
              <a:t>Not very informative as it is exclusively based on the most extreme values…</a:t>
            </a:r>
          </a:p>
          <a:p>
            <a:pPr marL="0" indent="0">
              <a:buNone/>
            </a:pPr>
            <a:endParaRPr lang="en-GB" dirty="0"/>
          </a:p>
          <a:p>
            <a:pPr marL="0" indent="0">
              <a:buNone/>
            </a:pPr>
            <a:r>
              <a:rPr lang="en-GB" dirty="0"/>
              <a:t>Example: age range in our handout</a:t>
            </a:r>
          </a:p>
          <a:p>
            <a:r>
              <a:rPr lang="en-GB" dirty="0"/>
              <a:t>Minimum age = 18</a:t>
            </a:r>
          </a:p>
          <a:p>
            <a:r>
              <a:rPr lang="en-GB" dirty="0"/>
              <a:t>Maximum age = 25</a:t>
            </a:r>
          </a:p>
          <a:p>
            <a:r>
              <a:rPr lang="en-GB" dirty="0"/>
              <a:t>Range = 7</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40</a:t>
            </a:fld>
            <a:endParaRPr lang="en-GB"/>
          </a:p>
        </p:txBody>
      </p:sp>
      <p:pic>
        <p:nvPicPr>
          <p:cNvPr id="6" name="Picture 5">
            <a:extLst>
              <a:ext uri="{FF2B5EF4-FFF2-40B4-BE49-F238E27FC236}">
                <a16:creationId xmlns:a16="http://schemas.microsoft.com/office/drawing/2014/main" id="{B117DB37-02F2-A34F-941A-B168FE7A3531}"/>
              </a:ext>
            </a:extLst>
          </p:cNvPr>
          <p:cNvPicPr/>
          <p:nvPr/>
        </p:nvPicPr>
        <p:blipFill>
          <a:blip r:embed="rId2">
            <a:extLst>
              <a:ext uri="{28A0092B-C50C-407E-A947-70E740481C1C}">
                <a14:useLocalDpi xmlns:a14="http://schemas.microsoft.com/office/drawing/2010/main" val="0"/>
              </a:ext>
            </a:extLst>
          </a:blip>
          <a:stretch>
            <a:fillRect/>
          </a:stretch>
        </p:blipFill>
        <p:spPr>
          <a:xfrm>
            <a:off x="13154025" y="1022668"/>
            <a:ext cx="5727700" cy="4812665"/>
          </a:xfrm>
          <a:prstGeom prst="rect">
            <a:avLst/>
          </a:prstGeom>
        </p:spPr>
      </p:pic>
      <p:pic>
        <p:nvPicPr>
          <p:cNvPr id="8" name="Picture 7">
            <a:extLst>
              <a:ext uri="{FF2B5EF4-FFF2-40B4-BE49-F238E27FC236}">
                <a16:creationId xmlns:a16="http://schemas.microsoft.com/office/drawing/2014/main" id="{21D520BA-3559-BD44-8230-ACD171EC8E66}"/>
              </a:ext>
            </a:extLst>
          </p:cNvPr>
          <p:cNvPicPr/>
          <p:nvPr/>
        </p:nvPicPr>
        <p:blipFill>
          <a:blip r:embed="rId3">
            <a:extLst>
              <a:ext uri="{28A0092B-C50C-407E-A947-70E740481C1C}">
                <a14:useLocalDpi xmlns:a14="http://schemas.microsoft.com/office/drawing/2010/main" val="0"/>
              </a:ext>
            </a:extLst>
          </a:blip>
          <a:stretch>
            <a:fillRect/>
          </a:stretch>
        </p:blipFill>
        <p:spPr>
          <a:xfrm>
            <a:off x="12749987" y="811486"/>
            <a:ext cx="5727700" cy="4812665"/>
          </a:xfrm>
          <a:prstGeom prst="rect">
            <a:avLst/>
          </a:prstGeom>
        </p:spPr>
      </p:pic>
    </p:spTree>
    <p:extLst>
      <p:ext uri="{BB962C8B-B14F-4D97-AF65-F5344CB8AC3E}">
        <p14:creationId xmlns:p14="http://schemas.microsoft.com/office/powerpoint/2010/main" val="77984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Interquartile range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97180" y="2011680"/>
            <a:ext cx="6880860" cy="4095207"/>
          </a:xfrm>
        </p:spPr>
        <p:txBody>
          <a:bodyPr>
            <a:noAutofit/>
          </a:bodyPr>
          <a:lstStyle/>
          <a:p>
            <a:r>
              <a:rPr lang="en-GB" sz="2400" dirty="0">
                <a:latin typeface="Calibri" panose="020F0502020204030204" pitchFamily="34" charset="0"/>
                <a:cs typeface="Calibri" panose="020F0502020204030204" pitchFamily="34" charset="0"/>
              </a:rPr>
              <a:t>Another way of measuring dispersion is by means of the interquartile range (IQR). </a:t>
            </a:r>
          </a:p>
          <a:p>
            <a:r>
              <a:rPr lang="en-GB" sz="2400" dirty="0">
                <a:latin typeface="Calibri" panose="020F0502020204030204" pitchFamily="34" charset="0"/>
                <a:cs typeface="Calibri" panose="020F0502020204030204" pitchFamily="34" charset="0"/>
              </a:rPr>
              <a:t>This divides the sample data into quartiles (Q1, Q2, Q3 and Q4).</a:t>
            </a:r>
          </a:p>
          <a:p>
            <a:r>
              <a:rPr lang="en-GB" sz="2400" dirty="0">
                <a:latin typeface="Calibri" panose="020F0502020204030204" pitchFamily="34" charset="0"/>
                <a:cs typeface="Calibri" panose="020F0502020204030204" pitchFamily="34" charset="0"/>
              </a:rPr>
              <a:t>Difference above Q1 and below Q4 is called the </a:t>
            </a:r>
            <a:r>
              <a:rPr lang="en-GB" sz="2400" b="1" dirty="0">
                <a:latin typeface="Calibri" panose="020F0502020204030204" pitchFamily="34" charset="0"/>
                <a:cs typeface="Calibri" panose="020F0502020204030204" pitchFamily="34" charset="0"/>
              </a:rPr>
              <a:t>interquartile range = </a:t>
            </a:r>
            <a:r>
              <a:rPr lang="en-GB" sz="2400" dirty="0">
                <a:latin typeface="Calibri" panose="020F0502020204030204" pitchFamily="34" charset="0"/>
                <a:cs typeface="Calibri" panose="020F0502020204030204" pitchFamily="34" charset="0"/>
              </a:rPr>
              <a:t>middle 50% of values</a:t>
            </a:r>
          </a:p>
          <a:p>
            <a:r>
              <a:rPr lang="en-GB" sz="2400" b="0" i="0" dirty="0">
                <a:effectLst/>
                <a:latin typeface="Calibri" panose="020F0502020204030204" pitchFamily="34" charset="0"/>
                <a:cs typeface="Calibri" panose="020F0502020204030204" pitchFamily="34" charset="0"/>
              </a:rPr>
              <a:t>To find the interquartile range, subtract the value of the lower quartile ( or 25%) from the value of the upper quartile ( or 75%). Interquartile range = upper quartile − lower quartile.</a:t>
            </a:r>
            <a:endParaRPr lang="en-GB" sz="24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41</a:t>
            </a:fld>
            <a:endParaRPr lang="en-GB" dirty="0"/>
          </a:p>
        </p:txBody>
      </p:sp>
      <p:pic>
        <p:nvPicPr>
          <p:cNvPr id="6" name="Picture 5">
            <a:extLst>
              <a:ext uri="{FF2B5EF4-FFF2-40B4-BE49-F238E27FC236}">
                <a16:creationId xmlns:a16="http://schemas.microsoft.com/office/drawing/2014/main" id="{B117DB37-02F2-A34F-941A-B168FE7A353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55386" y="1555329"/>
            <a:ext cx="5141365" cy="4320000"/>
          </a:xfrm>
          <a:prstGeom prst="rect">
            <a:avLst/>
          </a:prstGeom>
        </p:spPr>
      </p:pic>
      <p:pic>
        <p:nvPicPr>
          <p:cNvPr id="8" name="Picture 7">
            <a:extLst>
              <a:ext uri="{FF2B5EF4-FFF2-40B4-BE49-F238E27FC236}">
                <a16:creationId xmlns:a16="http://schemas.microsoft.com/office/drawing/2014/main" id="{21D520BA-3559-BD44-8230-ACD171EC8E66}"/>
              </a:ext>
            </a:extLst>
          </p:cNvPr>
          <p:cNvPicPr/>
          <p:nvPr/>
        </p:nvPicPr>
        <p:blipFill>
          <a:blip r:embed="rId4">
            <a:extLst>
              <a:ext uri="{28A0092B-C50C-407E-A947-70E740481C1C}">
                <a14:useLocalDpi xmlns:a14="http://schemas.microsoft.com/office/drawing/2010/main" val="0"/>
              </a:ext>
            </a:extLst>
          </a:blip>
          <a:stretch>
            <a:fillRect/>
          </a:stretch>
        </p:blipFill>
        <p:spPr>
          <a:xfrm>
            <a:off x="13534382" y="3891908"/>
            <a:ext cx="5727700" cy="4812665"/>
          </a:xfrm>
          <a:prstGeom prst="rect">
            <a:avLst/>
          </a:prstGeom>
        </p:spPr>
      </p:pic>
    </p:spTree>
    <p:extLst>
      <p:ext uri="{BB962C8B-B14F-4D97-AF65-F5344CB8AC3E}">
        <p14:creationId xmlns:p14="http://schemas.microsoft.com/office/powerpoint/2010/main" val="2781715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Practical: Data wrangling and exploratory data analysis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42</a:t>
            </a:fld>
            <a:endParaRPr lang="en-GB"/>
          </a:p>
        </p:txBody>
      </p:sp>
    </p:spTree>
    <p:extLst>
      <p:ext uri="{BB962C8B-B14F-4D97-AF65-F5344CB8AC3E}">
        <p14:creationId xmlns:p14="http://schemas.microsoft.com/office/powerpoint/2010/main" val="511232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BDDC-53A3-5198-0CB8-FF814B6D08E4}"/>
              </a:ext>
            </a:extLst>
          </p:cNvPr>
          <p:cNvSpPr>
            <a:spLocks noGrp="1"/>
          </p:cNvSpPr>
          <p:nvPr>
            <p:ph type="ctrTitle"/>
          </p:nvPr>
        </p:nvSpPr>
        <p:spPr/>
        <p:txBody>
          <a:bodyPr/>
          <a:lstStyle/>
          <a:p>
            <a:r>
              <a:rPr lang="en-GB" dirty="0"/>
              <a:t>Questions?</a:t>
            </a:r>
          </a:p>
        </p:txBody>
      </p:sp>
      <p:sp>
        <p:nvSpPr>
          <p:cNvPr id="3" name="Text Placeholder 2">
            <a:extLst>
              <a:ext uri="{FF2B5EF4-FFF2-40B4-BE49-F238E27FC236}">
                <a16:creationId xmlns:a16="http://schemas.microsoft.com/office/drawing/2014/main" id="{096F5C4C-EB00-FEA9-8A22-A8A48ACB9EEF}"/>
              </a:ext>
            </a:extLst>
          </p:cNvPr>
          <p:cNvSpPr>
            <a:spLocks noGrp="1"/>
          </p:cNvSpPr>
          <p:nvPr>
            <p:ph type="body" sz="quarter" idx="14"/>
          </p:nvPr>
        </p:nvSpPr>
        <p:spPr/>
        <p:txBody>
          <a:bodyPr/>
          <a:lstStyle/>
          <a:p>
            <a:r>
              <a:rPr lang="en-GB" dirty="0">
                <a:solidFill>
                  <a:schemeClr val="tx1"/>
                </a:solidFill>
              </a:rPr>
              <a:t>I will be walking around while you work through the worksheet</a:t>
            </a:r>
          </a:p>
        </p:txBody>
      </p:sp>
    </p:spTree>
    <p:extLst>
      <p:ext uri="{BB962C8B-B14F-4D97-AF65-F5344CB8AC3E}">
        <p14:creationId xmlns:p14="http://schemas.microsoft.com/office/powerpoint/2010/main" val="1793415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Exploratory data analysis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5</a:t>
            </a:fld>
            <a:endParaRPr lang="en-GB"/>
          </a:p>
        </p:txBody>
      </p:sp>
    </p:spTree>
    <p:extLst>
      <p:ext uri="{BB962C8B-B14F-4D97-AF65-F5344CB8AC3E}">
        <p14:creationId xmlns:p14="http://schemas.microsoft.com/office/powerpoint/2010/main" val="2289971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Data Science Workflow</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lgn="r">
              <a:buNone/>
            </a:pPr>
            <a:r>
              <a:rPr lang="en-GB" sz="1600" dirty="0"/>
              <a:t>Reproduced from Andrews (2021)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a:t>
            </a:fld>
            <a:endParaRPr lang="en-GB"/>
          </a:p>
        </p:txBody>
      </p:sp>
      <p:pic>
        <p:nvPicPr>
          <p:cNvPr id="5" name="Picture 4">
            <a:extLst>
              <a:ext uri="{FF2B5EF4-FFF2-40B4-BE49-F238E27FC236}">
                <a16:creationId xmlns:a16="http://schemas.microsoft.com/office/drawing/2014/main" id="{37F352B4-D3AF-3C4D-A857-9BE73112F749}"/>
              </a:ext>
            </a:extLst>
          </p:cNvPr>
          <p:cNvPicPr>
            <a:picLocks noChangeAspect="1"/>
          </p:cNvPicPr>
          <p:nvPr/>
        </p:nvPicPr>
        <p:blipFill>
          <a:blip r:embed="rId2"/>
          <a:stretch>
            <a:fillRect/>
          </a:stretch>
        </p:blipFill>
        <p:spPr>
          <a:xfrm>
            <a:off x="1776000" y="2184873"/>
            <a:ext cx="8640000" cy="2510621"/>
          </a:xfrm>
          <a:prstGeom prst="rect">
            <a:avLst/>
          </a:prstGeom>
        </p:spPr>
      </p:pic>
      <p:sp>
        <p:nvSpPr>
          <p:cNvPr id="6" name="Rectangle 5">
            <a:extLst>
              <a:ext uri="{FF2B5EF4-FFF2-40B4-BE49-F238E27FC236}">
                <a16:creationId xmlns:a16="http://schemas.microsoft.com/office/drawing/2014/main" id="{54B4F3AE-AADC-CE41-900D-C075A142E051}"/>
              </a:ext>
            </a:extLst>
          </p:cNvPr>
          <p:cNvSpPr/>
          <p:nvPr/>
        </p:nvSpPr>
        <p:spPr>
          <a:xfrm>
            <a:off x="1704749" y="5445551"/>
            <a:ext cx="5080021" cy="923330"/>
          </a:xfrm>
          <a:prstGeom prst="rect">
            <a:avLst/>
          </a:prstGeom>
        </p:spPr>
        <p:txBody>
          <a:bodyPr wrap="square">
            <a:spAutoFit/>
          </a:bodyPr>
          <a:lstStyle/>
          <a:p>
            <a:pPr marL="285750" indent="-285750">
              <a:spcAft>
                <a:spcPts val="12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Calibri" panose="020F0502020204030204" pitchFamily="34" charset="0"/>
              </a:rPr>
              <a:t>Data science: the combined application of computational tools and statistical methods to (all aspects of) data analysis.</a:t>
            </a:r>
            <a:endParaRPr lang="en-GB" dirty="0">
              <a:latin typeface="Calibri" panose="020F0502020204030204" pitchFamily="34" charset="0"/>
              <a:ea typeface="Times New Roman" panose="02020603050405020304" pitchFamily="18" charset="0"/>
              <a:cs typeface="Calibri" panose="020F0502020204030204" pitchFamily="34" charset="0"/>
            </a:endParaRPr>
          </a:p>
        </p:txBody>
      </p:sp>
      <p:sp>
        <p:nvSpPr>
          <p:cNvPr id="10" name="Rectangle 9">
            <a:extLst>
              <a:ext uri="{FF2B5EF4-FFF2-40B4-BE49-F238E27FC236}">
                <a16:creationId xmlns:a16="http://schemas.microsoft.com/office/drawing/2014/main" id="{4976AE69-FFA9-F04B-85BE-6E641683A9D2}"/>
              </a:ext>
            </a:extLst>
          </p:cNvPr>
          <p:cNvSpPr/>
          <p:nvPr/>
        </p:nvSpPr>
        <p:spPr>
          <a:xfrm>
            <a:off x="4752976" y="2386013"/>
            <a:ext cx="2143125" cy="2728912"/>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1406303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(1977)</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pPr marL="0" indent="0">
              <a:buNone/>
            </a:pPr>
            <a:r>
              <a:rPr lang="en-GB" dirty="0"/>
              <a:t>Exploratory data analysis</a:t>
            </a:r>
          </a:p>
          <a:p>
            <a:pPr lvl="0"/>
            <a:r>
              <a:rPr lang="en-US" dirty="0"/>
              <a:t>Aim: to discover potentially interesting patterns and behaviors in the data.</a:t>
            </a:r>
            <a:endParaRPr lang="en-GB" dirty="0"/>
          </a:p>
          <a:p>
            <a:pPr marL="0" indent="0">
              <a:buNone/>
            </a:pPr>
            <a:endParaRPr lang="en-GB" dirty="0"/>
          </a:p>
          <a:p>
            <a:pPr marL="0" indent="0">
              <a:buNone/>
            </a:pPr>
            <a:r>
              <a:rPr lang="en-US" dirty="0"/>
              <a:t>Confirmatory data analysis:</a:t>
            </a:r>
            <a:endParaRPr lang="en-GB" dirty="0"/>
          </a:p>
          <a:p>
            <a:pPr lvl="0"/>
            <a:r>
              <a:rPr lang="en-US" dirty="0"/>
              <a:t>Aim: to propose and test models of our data</a:t>
            </a:r>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a:t>
            </a:fld>
            <a:endParaRPr lang="en-GB"/>
          </a:p>
        </p:txBody>
      </p:sp>
      <p:pic>
        <p:nvPicPr>
          <p:cNvPr id="6" name="Picture 5">
            <a:extLst>
              <a:ext uri="{FF2B5EF4-FFF2-40B4-BE49-F238E27FC236}">
                <a16:creationId xmlns:a16="http://schemas.microsoft.com/office/drawing/2014/main" id="{CA61B7E7-4471-5340-94F1-926DE3BF3957}"/>
              </a:ext>
            </a:extLst>
          </p:cNvPr>
          <p:cNvPicPr>
            <a:picLocks noChangeAspect="1"/>
          </p:cNvPicPr>
          <p:nvPr/>
        </p:nvPicPr>
        <p:blipFill rotWithShape="1">
          <a:blip r:embed="rId3"/>
          <a:srcRect l="12912" b="12346"/>
          <a:stretch/>
        </p:blipFill>
        <p:spPr>
          <a:xfrm>
            <a:off x="7660157" y="2035849"/>
            <a:ext cx="2444750" cy="3606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334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(1977)</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pPr marL="0" indent="0">
              <a:buNone/>
            </a:pPr>
            <a:r>
              <a:rPr lang="en-GB" dirty="0"/>
              <a:t>Exploratory data analysis</a:t>
            </a:r>
          </a:p>
          <a:p>
            <a:r>
              <a:rPr lang="en-GB" dirty="0"/>
              <a:t>Detectives looking for evidence at the scene of a crime</a:t>
            </a:r>
          </a:p>
          <a:p>
            <a:pPr marL="0" indent="0">
              <a:buNone/>
            </a:pPr>
            <a:endParaRPr lang="en-US" dirty="0"/>
          </a:p>
          <a:p>
            <a:pPr marL="0" indent="0">
              <a:buNone/>
            </a:pPr>
            <a:r>
              <a:rPr lang="en-US" dirty="0"/>
              <a:t>Confirmatory data analysis:</a:t>
            </a:r>
            <a:endParaRPr lang="en-GB" dirty="0"/>
          </a:p>
          <a:p>
            <a:r>
              <a:rPr lang="en-GB" dirty="0"/>
              <a:t>Courts making a prosecution case and evaluating evidence for and against</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8</a:t>
            </a:fld>
            <a:endParaRPr lang="en-GB"/>
          </a:p>
        </p:txBody>
      </p:sp>
      <p:pic>
        <p:nvPicPr>
          <p:cNvPr id="5" name="Picture 4">
            <a:extLst>
              <a:ext uri="{FF2B5EF4-FFF2-40B4-BE49-F238E27FC236}">
                <a16:creationId xmlns:a16="http://schemas.microsoft.com/office/drawing/2014/main" id="{093E1C2C-27BD-F748-A841-66567E6F6D11}"/>
              </a:ext>
            </a:extLst>
          </p:cNvPr>
          <p:cNvPicPr>
            <a:picLocks noChangeAspect="1"/>
          </p:cNvPicPr>
          <p:nvPr/>
        </p:nvPicPr>
        <p:blipFill>
          <a:blip r:embed="rId3"/>
          <a:stretch>
            <a:fillRect/>
          </a:stretch>
        </p:blipFill>
        <p:spPr>
          <a:xfrm>
            <a:off x="7175500" y="2225361"/>
            <a:ext cx="2880282" cy="2448239"/>
          </a:xfrm>
          <a:prstGeom prst="rect">
            <a:avLst/>
          </a:prstGeom>
        </p:spPr>
      </p:pic>
      <p:sp>
        <p:nvSpPr>
          <p:cNvPr id="7" name="Rectangle 6">
            <a:extLst>
              <a:ext uri="{FF2B5EF4-FFF2-40B4-BE49-F238E27FC236}">
                <a16:creationId xmlns:a16="http://schemas.microsoft.com/office/drawing/2014/main" id="{D5160F56-B378-6D46-9661-85B87B184925}"/>
              </a:ext>
            </a:extLst>
          </p:cNvPr>
          <p:cNvSpPr/>
          <p:nvPr/>
        </p:nvSpPr>
        <p:spPr>
          <a:xfrm>
            <a:off x="8449921" y="5188462"/>
            <a:ext cx="1766586" cy="246221"/>
          </a:xfrm>
          <a:prstGeom prst="rect">
            <a:avLst/>
          </a:prstGeom>
        </p:spPr>
        <p:txBody>
          <a:bodyPr wrap="square">
            <a:spAutoFit/>
          </a:bodyPr>
          <a:lstStyle/>
          <a:p>
            <a:r>
              <a:rPr lang="en-US" sz="1000" dirty="0"/>
              <a:t>Image reproduced from </a:t>
            </a:r>
            <a:r>
              <a:rPr lang="en-US" sz="1000" dirty="0">
                <a:hlinkClick r:id="rId4"/>
              </a:rPr>
              <a:t>here</a:t>
            </a:r>
            <a:r>
              <a:rPr lang="en-US" sz="1000" dirty="0"/>
              <a:t>.</a:t>
            </a:r>
          </a:p>
        </p:txBody>
      </p:sp>
    </p:spTree>
    <p:extLst>
      <p:ext uri="{BB962C8B-B14F-4D97-AF65-F5344CB8AC3E}">
        <p14:creationId xmlns:p14="http://schemas.microsoft.com/office/powerpoint/2010/main" val="2903605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(1980)</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5187950" cy="3872733"/>
          </a:xfrm>
        </p:spPr>
        <p:txBody>
          <a:bodyPr>
            <a:noAutofit/>
          </a:bodyPr>
          <a:lstStyle/>
          <a:p>
            <a:pPr marL="0" indent="0">
              <a:buNone/>
            </a:pPr>
            <a:r>
              <a:rPr lang="en-GB" dirty="0"/>
              <a:t>We need both EDA and CDA.</a:t>
            </a:r>
          </a:p>
          <a:p>
            <a:pPr marL="0" indent="0">
              <a:buNone/>
            </a:pPr>
            <a:br>
              <a:rPr lang="en-GB" dirty="0"/>
            </a:br>
            <a:r>
              <a:rPr lang="en-GB" dirty="0"/>
              <a:t>EDA as an “attitude”</a:t>
            </a:r>
          </a:p>
          <a:p>
            <a:pPr marL="0" indent="0">
              <a:buNone/>
            </a:pPr>
            <a:r>
              <a:rPr lang="en-GB" sz="2400" dirty="0"/>
              <a:t>“Exploratory data analysis is </a:t>
            </a:r>
            <a:r>
              <a:rPr lang="en-GB" sz="2400" b="1" dirty="0"/>
              <a:t>an attitude, a flexibility, and a reliance on display</a:t>
            </a:r>
            <a:r>
              <a:rPr lang="en-GB" sz="2400" dirty="0"/>
              <a:t>, NOT a bundle of techniques, and should be so taught. Confirmatory data analysis, by contrast, is easier to teach and easier to computerize.” (Tukey, 1980, p. 23)</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9</a:t>
            </a:fld>
            <a:endParaRPr lang="en-GB"/>
          </a:p>
        </p:txBody>
      </p:sp>
      <p:pic>
        <p:nvPicPr>
          <p:cNvPr id="5" name="Picture 4">
            <a:extLst>
              <a:ext uri="{FF2B5EF4-FFF2-40B4-BE49-F238E27FC236}">
                <a16:creationId xmlns:a16="http://schemas.microsoft.com/office/drawing/2014/main" id="{B848647C-7ED5-6C41-853F-3B1A617E031D}"/>
              </a:ext>
            </a:extLst>
          </p:cNvPr>
          <p:cNvPicPr>
            <a:picLocks noChangeAspect="1"/>
          </p:cNvPicPr>
          <p:nvPr/>
        </p:nvPicPr>
        <p:blipFill>
          <a:blip r:embed="rId3"/>
          <a:stretch>
            <a:fillRect/>
          </a:stretch>
        </p:blipFill>
        <p:spPr>
          <a:xfrm>
            <a:off x="7584907" y="2035849"/>
            <a:ext cx="2520000" cy="34769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080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de 2: Text Only">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U" id="{5D1E861D-B668-5841-A8D8-7967894BB914}" vid="{9598D707-D61E-A347-854D-7B698F2F2D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 2: Text Only</Template>
  <TotalTime>1948</TotalTime>
  <Words>1943</Words>
  <Application>Microsoft Macintosh PowerPoint</Application>
  <PresentationFormat>Widescreen</PresentationFormat>
  <Paragraphs>313</Paragraphs>
  <Slides>43</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Cambria Math</vt:lpstr>
      <vt:lpstr>Courier New</vt:lpstr>
      <vt:lpstr>Google Sans</vt:lpstr>
      <vt:lpstr>Wingdings</vt:lpstr>
      <vt:lpstr>Slide 2: Text Only</vt:lpstr>
      <vt:lpstr>PowerPoint Presentation</vt:lpstr>
      <vt:lpstr>PowerPoint Presentation</vt:lpstr>
      <vt:lpstr>Data wrangling: A reminder</vt:lpstr>
      <vt:lpstr>The Data Science Workflow</vt:lpstr>
      <vt:lpstr>Exploratory data analysis</vt:lpstr>
      <vt:lpstr>The Data Science Workflow</vt:lpstr>
      <vt:lpstr>Tukey (1977)</vt:lpstr>
      <vt:lpstr>Tukey (1977)</vt:lpstr>
      <vt:lpstr>Tukey (1980)</vt:lpstr>
      <vt:lpstr>Tukey (1977, 1980)</vt:lpstr>
      <vt:lpstr>Tukey (1977, 1980)</vt:lpstr>
      <vt:lpstr>Types of data</vt:lpstr>
      <vt:lpstr>Types of data</vt:lpstr>
      <vt:lpstr>Continuous data </vt:lpstr>
      <vt:lpstr>Ordinal data</vt:lpstr>
      <vt:lpstr>Count data</vt:lpstr>
      <vt:lpstr>Categorical data</vt:lpstr>
      <vt:lpstr>Characterizing distributions</vt:lpstr>
      <vt:lpstr>Characterizing distributions</vt:lpstr>
      <vt:lpstr>Location (central tendency)</vt:lpstr>
      <vt:lpstr>Spread (dispersion)</vt:lpstr>
      <vt:lpstr>Shape: Skewness</vt:lpstr>
      <vt:lpstr>Shape: Kurtosis</vt:lpstr>
      <vt:lpstr>Summary statistics</vt:lpstr>
      <vt:lpstr>Summary statistics (models of our data)</vt:lpstr>
      <vt:lpstr>Measures of central tendency</vt:lpstr>
      <vt:lpstr>Mode (fashion in French!)</vt:lpstr>
      <vt:lpstr>Arithmetic mean</vt:lpstr>
      <vt:lpstr>Median</vt:lpstr>
      <vt:lpstr>Median</vt:lpstr>
      <vt:lpstr>Median</vt:lpstr>
      <vt:lpstr>Median</vt:lpstr>
      <vt:lpstr>Robust measures of central tendency</vt:lpstr>
      <vt:lpstr>Robust measures of central tendency</vt:lpstr>
      <vt:lpstr>Compare mean and median</vt:lpstr>
      <vt:lpstr>More robust alternatives to the standard mean</vt:lpstr>
      <vt:lpstr>Measures of dispersion</vt:lpstr>
      <vt:lpstr>Measures of dispersion</vt:lpstr>
      <vt:lpstr>Standard deviation</vt:lpstr>
      <vt:lpstr>Range</vt:lpstr>
      <vt:lpstr>Interquartile range</vt:lpstr>
      <vt:lpstr>Practical: Data wrangling and exploratory data analysis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Ivory, Matthew</dc:creator>
  <cp:lastModifiedBy>Ivory, Matthew</cp:lastModifiedBy>
  <cp:revision>45</cp:revision>
  <dcterms:created xsi:type="dcterms:W3CDTF">2021-06-09T09:46:13Z</dcterms:created>
  <dcterms:modified xsi:type="dcterms:W3CDTF">2024-01-26T09:41:26Z</dcterms:modified>
</cp:coreProperties>
</file>